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EF27-EDC6-41AA-BD3C-FB84102570D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ED30-2CC5-4845-9703-841E5A77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4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EF27-EDC6-41AA-BD3C-FB84102570D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ED30-2CC5-4845-9703-841E5A77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5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EF27-EDC6-41AA-BD3C-FB84102570D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ED30-2CC5-4845-9703-841E5A77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EF27-EDC6-41AA-BD3C-FB84102570D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ED30-2CC5-4845-9703-841E5A77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EF27-EDC6-41AA-BD3C-FB84102570D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ED30-2CC5-4845-9703-841E5A77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5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EF27-EDC6-41AA-BD3C-FB84102570D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ED30-2CC5-4845-9703-841E5A77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EF27-EDC6-41AA-BD3C-FB84102570D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ED30-2CC5-4845-9703-841E5A77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5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EF27-EDC6-41AA-BD3C-FB84102570D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ED30-2CC5-4845-9703-841E5A77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EF27-EDC6-41AA-BD3C-FB84102570D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ED30-2CC5-4845-9703-841E5A77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EF27-EDC6-41AA-BD3C-FB84102570D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ED30-2CC5-4845-9703-841E5A77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1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EF27-EDC6-41AA-BD3C-FB84102570D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ED30-2CC5-4845-9703-841E5A77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7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EF27-EDC6-41AA-BD3C-FB84102570D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ED30-2CC5-4845-9703-841E5A77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s7weHZIQ5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52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>
          <a:xfrm>
            <a:off x="2416969" y="178594"/>
            <a:ext cx="7322344" cy="732234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Radioactivity</a:t>
            </a:r>
          </a:p>
        </p:txBody>
      </p:sp>
      <p:sp>
        <p:nvSpPr>
          <p:cNvPr id="14339" name="Rectangle 3"/>
          <p:cNvSpPr>
            <a:spLocks noChangeArrowheads="1"/>
          </p:cNvSpPr>
          <p:nvPr>
            <p:ph type="body" idx="1"/>
          </p:nvPr>
        </p:nvSpPr>
        <p:spPr>
          <a:xfrm>
            <a:off x="2291953" y="1339453"/>
            <a:ext cx="7608094" cy="4286250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Half-life- the time it takes for one-half of the original radioactive parent atoms to decay.</a:t>
            </a:r>
          </a:p>
          <a:p>
            <a:pPr marL="1250112" lvl="2" indent="-401822">
              <a:spcBef>
                <a:spcPts val="1187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Some elements that undergo radioactive decay emit harmful radiation.</a:t>
            </a:r>
          </a:p>
          <a:p>
            <a:pPr marL="1250112" lvl="2" indent="-401822">
              <a:spcBef>
                <a:spcPts val="1187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Knowledge of the half-life allows scientists to determine the length of time that a radioactive element may be dangerous.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2416969" y="6322219"/>
            <a:ext cx="7608094" cy="69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9pPr>
          </a:lstStyle>
          <a:p>
            <a:r>
              <a:rPr lang="en-US" altLang="en-US" sz="1969">
                <a:hlinkClick r:id="rId2"/>
              </a:rPr>
              <a:t>https://www.youtube.com/watch?v=js7weHZIQ5o</a:t>
            </a:r>
            <a:r>
              <a:rPr lang="en-US" altLang="en-US" sz="1969"/>
              <a:t> </a:t>
            </a:r>
          </a:p>
          <a:p>
            <a:endParaRPr lang="en-US" altLang="en-US" sz="1969"/>
          </a:p>
        </p:txBody>
      </p:sp>
    </p:spTree>
    <p:extLst>
      <p:ext uri="{BB962C8B-B14F-4D97-AF65-F5344CB8AC3E}">
        <p14:creationId xmlns:p14="http://schemas.microsoft.com/office/powerpoint/2010/main" val="93592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892969"/>
          </a:xfrm>
        </p:spPr>
        <p:txBody>
          <a:bodyPr/>
          <a:lstStyle/>
          <a:p>
            <a:r>
              <a:rPr lang="en-US" altLang="en-US" smtClean="0"/>
              <a:t>Nuclear Energy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1863328" y="964406"/>
            <a:ext cx="4179094" cy="5679281"/>
          </a:xfrm>
        </p:spPr>
        <p:txBody>
          <a:bodyPr/>
          <a:lstStyle/>
          <a:p>
            <a:r>
              <a:rPr lang="en-US" altLang="en-US" sz="2250"/>
              <a:t>Atoms make up everything</a:t>
            </a:r>
          </a:p>
          <a:p>
            <a:r>
              <a:rPr lang="en-US" altLang="en-US" sz="2250"/>
              <a:t>Fission is the splitting of the atom releasing neutrons generating energy</a:t>
            </a:r>
          </a:p>
          <a:p>
            <a:r>
              <a:rPr lang="en-US" altLang="en-US" sz="2250"/>
              <a:t>That energy can boil water to create steam, which in turn causes turbines to spin, generating electricity in a power plant.</a:t>
            </a:r>
          </a:p>
        </p:txBody>
      </p:sp>
      <p:pic>
        <p:nvPicPr>
          <p:cNvPr id="15364" name="Picture 2" descr="http://www.mynewswatchtimesng.com/wp-content/uploads/2014/01/enrico-fermiNuclear_Pla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5266" y="3643313"/>
            <a:ext cx="4518422" cy="3107531"/>
          </a:xfrm>
          <a:noFill/>
        </p:spPr>
      </p:pic>
      <p:pic>
        <p:nvPicPr>
          <p:cNvPr id="15365" name="Picture 4" descr="http://www.comitatodegrazia.org/Blog/wp-content/uploads/2011/03/nucleare-simps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071562"/>
            <a:ext cx="3696891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04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2140149" y="186408"/>
            <a:ext cx="7887146" cy="10280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mtClean="0"/>
              <a:t>Yucca Mountain</a:t>
            </a:r>
          </a:p>
        </p:txBody>
      </p:sp>
      <p:pic>
        <p:nvPicPr>
          <p:cNvPr id="16387" name="Picture 2" descr="http://www.thelivingmoon.com/45jack_files/04images/Yuccca/Tour_group_entering_North_Portal_of_Yucca_Mounta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94" y="1214438"/>
            <a:ext cx="3857625" cy="51535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images.onset.freedom.com/ocregister/myh9iw-yucc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22" y="1214438"/>
            <a:ext cx="3889995" cy="3170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49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ph type="title"/>
          </p:nvPr>
        </p:nvSpPr>
        <p:spPr>
          <a:xfrm>
            <a:off x="2291953" y="178594"/>
            <a:ext cx="7500938" cy="732234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Chemical bonds</a:t>
            </a:r>
          </a:p>
        </p:txBody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>
          <a:xfrm>
            <a:off x="2559844" y="1500187"/>
            <a:ext cx="7340203" cy="1928813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Covalent bonds- elements that form compounds by sharing electrons.</a:t>
            </a: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03" y="2732484"/>
            <a:ext cx="5866805" cy="375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15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2428" y="365002"/>
            <a:ext cx="7887146" cy="6529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Chemical bonds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2152427" y="1017984"/>
            <a:ext cx="3889995" cy="55185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625056" indent="-401822"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250">
                <a:latin typeface="Book Antiqua" panose="02040602050305030304" pitchFamily="18" charset="0"/>
                <a:sym typeface="Palatino" charset="0"/>
              </a:rPr>
              <a:t>Ionic bonds- elements that form compounds by transferring electrons from one element to another.  </a:t>
            </a:r>
          </a:p>
          <a:p>
            <a:pPr marL="625056" indent="-401822">
              <a:buClr>
                <a:srgbClr val="404040"/>
              </a:buClr>
              <a:buFont typeface="Palatino" charset="0"/>
              <a:buChar char="•"/>
            </a:pPr>
            <a:endParaRPr lang="en-US" altLang="en-US" sz="2250">
              <a:latin typeface="Book Antiqua" panose="02040602050305030304" pitchFamily="18" charset="0"/>
              <a:sym typeface="Palatino" charset="0"/>
            </a:endParaRPr>
          </a:p>
          <a:p>
            <a:pPr marL="625056" indent="-401822"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250">
                <a:latin typeface="Book Antiqua" panose="02040602050305030304" pitchFamily="18" charset="0"/>
                <a:sym typeface="Palatino" charset="0"/>
              </a:rPr>
              <a:t>When this transfer happens, one atom becomes electron deficient (positively charged) and one atom becomes electron rich (negatively charged</a:t>
            </a:r>
            <a:r>
              <a:rPr lang="en-US" altLang="en-US" sz="1969">
                <a:latin typeface="Book Antiqua" panose="02040602050305030304" pitchFamily="18" charset="0"/>
                <a:sym typeface="Palatino" charset="0"/>
              </a:rPr>
              <a:t>)</a:t>
            </a:r>
          </a:p>
        </p:txBody>
      </p:sp>
      <p:pic>
        <p:nvPicPr>
          <p:cNvPr id="1843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34" y="1017984"/>
            <a:ext cx="4071938" cy="56257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44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>
            <p:ph type="title"/>
          </p:nvPr>
        </p:nvSpPr>
        <p:spPr>
          <a:xfrm>
            <a:off x="2291953" y="178594"/>
            <a:ext cx="7554516" cy="785813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Chemical bonds</a:t>
            </a:r>
          </a:p>
        </p:txBody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>
          <a:xfrm>
            <a:off x="2452687" y="1607344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Hydrogen bonds- a weak chemical bond that forms when hydrogen atoms that are covalently bonded to one atom are attracted to another atom on another molecule.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Water is known as a polar molecule, one side is more positive and the other side is more negative.</a:t>
            </a:r>
          </a:p>
        </p:txBody>
      </p:sp>
    </p:spTree>
    <p:extLst>
      <p:ext uri="{BB962C8B-B14F-4D97-AF65-F5344CB8AC3E}">
        <p14:creationId xmlns:p14="http://schemas.microsoft.com/office/powerpoint/2010/main" val="322676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ph type="title"/>
          </p:nvPr>
        </p:nvSpPr>
        <p:spPr>
          <a:xfrm>
            <a:off x="2291953" y="178594"/>
            <a:ext cx="7608094" cy="732234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Chemical bonds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72" y="1071563"/>
            <a:ext cx="4446984" cy="249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56" y="3546203"/>
            <a:ext cx="4286250" cy="31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16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>
            <p:ph type="title"/>
          </p:nvPr>
        </p:nvSpPr>
        <p:spPr>
          <a:xfrm>
            <a:off x="2291953" y="178594"/>
            <a:ext cx="7393781" cy="732234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Properties of water</a:t>
            </a:r>
          </a:p>
        </p:txBody>
      </p:sp>
      <p:sp>
        <p:nvSpPr>
          <p:cNvPr id="21507" name="Rectangle 3"/>
          <p:cNvSpPr>
            <a:spLocks noChangeArrowheads="1"/>
          </p:cNvSpPr>
          <p:nvPr>
            <p:ph type="body" idx="1"/>
          </p:nvPr>
        </p:nvSpPr>
        <p:spPr>
          <a:xfrm>
            <a:off x="2452687" y="1768078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953">
                <a:latin typeface="Book Antiqua" panose="02040602050305030304" pitchFamily="18" charset="0"/>
                <a:sym typeface="Palatino" charset="0"/>
              </a:rPr>
              <a:t>Surface tension- the result from the cohesion of water molecules at the surface of a body of water.  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953">
                <a:latin typeface="Book Antiqua" panose="02040602050305030304" pitchFamily="18" charset="0"/>
                <a:sym typeface="Palatino" charset="0"/>
              </a:rPr>
              <a:t>Capillary action-  when adhesion of water molecules to a surface is stronger than cohesion between the molecules.</a:t>
            </a:r>
          </a:p>
        </p:txBody>
      </p:sp>
    </p:spTree>
    <p:extLst>
      <p:ext uri="{BB962C8B-B14F-4D97-AF65-F5344CB8AC3E}">
        <p14:creationId xmlns:p14="http://schemas.microsoft.com/office/powerpoint/2010/main" val="143166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75047"/>
            <a:ext cx="7795617" cy="575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26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>
            <p:ph type="title"/>
          </p:nvPr>
        </p:nvSpPr>
        <p:spPr>
          <a:xfrm>
            <a:off x="2291953" y="178594"/>
            <a:ext cx="7554516" cy="785813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Properties of water</a:t>
            </a:r>
          </a:p>
        </p:txBody>
      </p:sp>
      <p:sp>
        <p:nvSpPr>
          <p:cNvPr id="23555" name="Rectangle 3"/>
          <p:cNvSpPr>
            <a:spLocks noChangeArrowheads="1"/>
          </p:cNvSpPr>
          <p:nvPr>
            <p:ph type="body" idx="1"/>
          </p:nvPr>
        </p:nvSpPr>
        <p:spPr>
          <a:xfrm>
            <a:off x="2416969" y="1839516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Boiling and freezing- at Earth’s surface, water boils at 100 degrees celsius and freezes at 0 degrees celsius.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Water as a solvent-  many substances dissolve well in water because their polar molecules bond easily with other polar molecules. </a:t>
            </a:r>
          </a:p>
        </p:txBody>
      </p:sp>
    </p:spTree>
    <p:extLst>
      <p:ext uri="{BB962C8B-B14F-4D97-AF65-F5344CB8AC3E}">
        <p14:creationId xmlns:p14="http://schemas.microsoft.com/office/powerpoint/2010/main" val="424091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0"/>
            <a:ext cx="7822406" cy="604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0"/>
          <p:cNvSpPr txBox="1">
            <a:spLocks/>
          </p:cNvSpPr>
          <p:nvPr/>
        </p:nvSpPr>
        <p:spPr bwMode="auto">
          <a:xfrm>
            <a:off x="1524000" y="5615658"/>
            <a:ext cx="9144000" cy="1282723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94" b="0">
                <a:solidFill>
                  <a:schemeClr val="bg1"/>
                </a:solidFill>
              </a:rPr>
              <a:t>Chapter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094" b="0">
                <a:solidFill>
                  <a:schemeClr val="bg1"/>
                </a:solidFill>
              </a:rPr>
              <a:t>Environmental Systems</a:t>
            </a:r>
          </a:p>
        </p:txBody>
      </p:sp>
    </p:spTree>
    <p:extLst>
      <p:ext uri="{BB962C8B-B14F-4D97-AF65-F5344CB8AC3E}">
        <p14:creationId xmlns:p14="http://schemas.microsoft.com/office/powerpoint/2010/main" val="157835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>
            <p:ph type="title"/>
          </p:nvPr>
        </p:nvSpPr>
        <p:spPr>
          <a:xfrm>
            <a:off x="2291953" y="178594"/>
            <a:ext cx="7447359" cy="732234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Properties of water</a:t>
            </a: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7" y="1178719"/>
            <a:ext cx="7259836" cy="486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96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ph type="title"/>
          </p:nvPr>
        </p:nvSpPr>
        <p:spPr>
          <a:xfrm>
            <a:off x="2291953" y="178594"/>
            <a:ext cx="7608094" cy="785813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acids, bases, and pH</a:t>
            </a:r>
          </a:p>
        </p:txBody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>
          <a:xfrm>
            <a:off x="2613422" y="1821656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Acid- a substance that contributes hydrogen ions to a solution.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Base-  a substance that contributes hydroxide ions to a solution.</a:t>
            </a:r>
          </a:p>
        </p:txBody>
      </p:sp>
    </p:spTree>
    <p:extLst>
      <p:ext uri="{BB962C8B-B14F-4D97-AF65-F5344CB8AC3E}">
        <p14:creationId xmlns:p14="http://schemas.microsoft.com/office/powerpoint/2010/main" val="248749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69" y="180826"/>
            <a:ext cx="2845222" cy="667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53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>
            <p:ph type="title"/>
          </p:nvPr>
        </p:nvSpPr>
        <p:spPr>
          <a:xfrm>
            <a:off x="1327547" y="1125140"/>
            <a:ext cx="5625703" cy="9822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Earth is a single interconnected system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94" y="482203"/>
            <a:ext cx="3655591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649016" y="2893219"/>
            <a:ext cx="5036344" cy="15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>
            <a:lvl1pPr algn="ctr">
              <a:defRPr sz="32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9pPr>
          </a:lstStyle>
          <a:p>
            <a:pPr eaLnBrk="1" hangingPunct="1"/>
            <a:r>
              <a:rPr lang="en-US" altLang="en-US" sz="3375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All environmental systems consist of matter</a:t>
            </a:r>
            <a:br>
              <a:rPr lang="en-US" altLang="en-US" sz="3375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</a:br>
            <a:endParaRPr lang="en-US" altLang="en-US" sz="3375">
              <a:solidFill>
                <a:schemeClr val="bg1"/>
              </a:solidFill>
              <a:latin typeface="Book Antiqua" panose="02040602050305030304" pitchFamily="18" charset="0"/>
              <a:sym typeface="Copperplate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91953" y="4446984"/>
            <a:ext cx="3696891" cy="165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9pPr>
          </a:lstStyle>
          <a:p>
            <a:r>
              <a:rPr lang="en-US" altLang="en-US" sz="3375">
                <a:solidFill>
                  <a:srgbClr val="0070C0"/>
                </a:solidFill>
              </a:rPr>
              <a:t>What are the basic building blocks of matter?</a:t>
            </a:r>
          </a:p>
        </p:txBody>
      </p:sp>
    </p:spTree>
    <p:extLst>
      <p:ext uri="{BB962C8B-B14F-4D97-AF65-F5344CB8AC3E}">
        <p14:creationId xmlns:p14="http://schemas.microsoft.com/office/powerpoint/2010/main" val="85866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>
            <p:ph type="body" idx="1"/>
          </p:nvPr>
        </p:nvSpPr>
        <p:spPr>
          <a:xfrm>
            <a:off x="2399109" y="375047"/>
            <a:ext cx="7608094" cy="4911328"/>
          </a:xfrm>
        </p:spPr>
        <p:txBody>
          <a:bodyPr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Matter- anything that occupies space and has mass.</a:t>
            </a:r>
          </a:p>
          <a:p>
            <a:pPr marL="625056" indent="-401822">
              <a:spcBef>
                <a:spcPts val="3375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Mass- a measure of the amount of matter an object contains.</a:t>
            </a:r>
          </a:p>
          <a:p>
            <a:pPr marL="625056" indent="-401822">
              <a:spcBef>
                <a:spcPts val="3375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Weight- the force that results from the action of gravity on mass.</a:t>
            </a:r>
          </a:p>
        </p:txBody>
      </p:sp>
    </p:spTree>
    <p:extLst>
      <p:ext uri="{BB962C8B-B14F-4D97-AF65-F5344CB8AC3E}">
        <p14:creationId xmlns:p14="http://schemas.microsoft.com/office/powerpoint/2010/main" val="233319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>
          <a:xfrm>
            <a:off x="2399109" y="1553766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531">
                <a:latin typeface="Book Antiqua" panose="02040602050305030304" pitchFamily="18" charset="0"/>
                <a:sym typeface="Palatino" charset="0"/>
              </a:rPr>
              <a:t>Atom- the smallest particle that can contain the chemical properties of an element.</a:t>
            </a:r>
          </a:p>
          <a:p>
            <a:pPr marL="625056" indent="-401822">
              <a:spcBef>
                <a:spcPts val="1019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531">
                <a:latin typeface="Book Antiqua" panose="02040602050305030304" pitchFamily="18" charset="0"/>
                <a:sym typeface="Palatino" charset="0"/>
              </a:rPr>
              <a:t>Element- a substance composed of atoms that cannot be broken down into smaller, simpler components.  Elements can be solid, liquid or gas.</a:t>
            </a:r>
          </a:p>
          <a:p>
            <a:pPr marL="625056" indent="-401822">
              <a:spcBef>
                <a:spcPts val="1019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531">
                <a:latin typeface="Book Antiqua" panose="02040602050305030304" pitchFamily="18" charset="0"/>
                <a:sym typeface="Palatino" charset="0"/>
              </a:rPr>
              <a:t>Periodic Table- lists all the elements currently known.</a:t>
            </a:r>
          </a:p>
          <a:p>
            <a:pPr marL="625056" indent="-401822">
              <a:spcBef>
                <a:spcPts val="1019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531">
                <a:latin typeface="Book Antiqua" panose="02040602050305030304" pitchFamily="18" charset="0"/>
                <a:sym typeface="Palatino" charset="0"/>
              </a:rPr>
              <a:t>Molecules- particles containing more than one atom.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ph type="title"/>
          </p:nvPr>
        </p:nvSpPr>
        <p:spPr>
          <a:xfrm>
            <a:off x="2416969" y="178594"/>
            <a:ext cx="7375922" cy="946547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Atoms and Molecules</a:t>
            </a:r>
          </a:p>
        </p:txBody>
      </p:sp>
    </p:spTree>
    <p:extLst>
      <p:ext uri="{BB962C8B-B14F-4D97-AF65-F5344CB8AC3E}">
        <p14:creationId xmlns:p14="http://schemas.microsoft.com/office/powerpoint/2010/main" val="222048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>
          <a:xfrm>
            <a:off x="2184797" y="1500188"/>
            <a:ext cx="7608094" cy="4286250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Compounds- molecules that contain more than one element.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Atomic Number- the number of protons in the nucleus of a particular element.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Mass Number- the total number of protons and neutrons in an element.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Isotopes- atoms of the same element that have different numbers of neutrons, and therefore different atomic masses.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ph type="title"/>
          </p:nvPr>
        </p:nvSpPr>
        <p:spPr>
          <a:xfrm>
            <a:off x="2416969" y="178594"/>
            <a:ext cx="7268766" cy="839391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Atoms and Molecules</a:t>
            </a:r>
          </a:p>
        </p:txBody>
      </p:sp>
    </p:spTree>
    <p:extLst>
      <p:ext uri="{BB962C8B-B14F-4D97-AF65-F5344CB8AC3E}">
        <p14:creationId xmlns:p14="http://schemas.microsoft.com/office/powerpoint/2010/main" val="188231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2153543" y="365002"/>
            <a:ext cx="7800082" cy="385092"/>
          </a:xfrm>
        </p:spPr>
        <p:txBody>
          <a:bodyPr>
            <a:normAutofit fontScale="90000"/>
          </a:bodyPr>
          <a:lstStyle/>
          <a:p>
            <a:endParaRPr lang="en-US" altLang="en-US" smtClean="0"/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>
          <a:xfrm>
            <a:off x="2153543" y="1030263"/>
            <a:ext cx="3868787" cy="577081"/>
          </a:xfrm>
        </p:spPr>
        <p:txBody>
          <a:bodyPr/>
          <a:lstStyle/>
          <a:p>
            <a:r>
              <a:rPr lang="en-US" altLang="en-US" sz="2531"/>
              <a:t>Structure of an atom</a:t>
            </a:r>
          </a:p>
        </p:txBody>
      </p:sp>
      <p:sp>
        <p:nvSpPr>
          <p:cNvPr id="11268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61857" y="1030263"/>
            <a:ext cx="3887762" cy="664145"/>
          </a:xfrm>
        </p:spPr>
        <p:txBody>
          <a:bodyPr/>
          <a:lstStyle/>
          <a:p>
            <a:r>
              <a:rPr lang="en-US" altLang="en-US" sz="2531"/>
              <a:t>Examples of isotopes:</a:t>
            </a:r>
          </a:p>
          <a:p>
            <a:endParaRPr lang="en-US" altLang="en-US" smtClean="0"/>
          </a:p>
        </p:txBody>
      </p:sp>
      <p:pic>
        <p:nvPicPr>
          <p:cNvPr id="11269" name="Picture 2" descr="http://science7th.weebly.com/uploads/1/2/7/2/12720543/5601974.png?4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3603" y="1694408"/>
            <a:ext cx="4071938" cy="3750469"/>
          </a:xfrm>
          <a:noFill/>
        </p:spPr>
      </p:pic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1809750" y="5553150"/>
            <a:ext cx="40719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9pPr>
          </a:lstStyle>
          <a:p>
            <a:r>
              <a:rPr lang="en-US" altLang="en-US" sz="2250"/>
              <a:t>Atomic number- 6</a:t>
            </a:r>
          </a:p>
          <a:p>
            <a:r>
              <a:rPr lang="en-US" altLang="en-US" sz="2250"/>
              <a:t>Atomic mass -12</a:t>
            </a:r>
          </a:p>
        </p:txBody>
      </p:sp>
      <p:pic>
        <p:nvPicPr>
          <p:cNvPr id="11271" name="Picture 4" descr="https://experiment-uploads.s3.amazonaws.com/25830/fFOk2GYqQVeQH4ixmIIm_isotopes-of-carbon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1857" y="1606228"/>
            <a:ext cx="4411266" cy="4126631"/>
          </a:xfrm>
          <a:noFill/>
        </p:spPr>
      </p:pic>
    </p:spTree>
    <p:extLst>
      <p:ext uri="{BB962C8B-B14F-4D97-AF65-F5344CB8AC3E}">
        <p14:creationId xmlns:p14="http://schemas.microsoft.com/office/powerpoint/2010/main" val="284273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>
          <a:xfrm>
            <a:off x="2416969" y="178594"/>
            <a:ext cx="7322344" cy="839391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Radioactivity</a:t>
            </a:r>
          </a:p>
        </p:txBody>
      </p:sp>
      <p:sp>
        <p:nvSpPr>
          <p:cNvPr id="12291" name="Rectangle 3"/>
          <p:cNvSpPr>
            <a:spLocks noChangeArrowheads="1"/>
          </p:cNvSpPr>
          <p:nvPr>
            <p:ph type="body" idx="1"/>
          </p:nvPr>
        </p:nvSpPr>
        <p:spPr>
          <a:xfrm>
            <a:off x="2399109" y="1500188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Radioactive decay- the spontaneous release of material from the nucleus of an unstable isotope.  </a:t>
            </a:r>
          </a:p>
          <a:p>
            <a:pPr marL="1250112" lvl="2" indent="-401822">
              <a:spcBef>
                <a:spcPts val="1152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Radioactive decay changes the radioactive element into a different element.  i.e. Uranium-235 decays to form Thorium-231.</a:t>
            </a:r>
          </a:p>
          <a:p>
            <a:pPr marL="1250112" lvl="2" indent="-401822">
              <a:spcBef>
                <a:spcPts val="1152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Uranium is called the parent and thorium the daughter.</a:t>
            </a:r>
          </a:p>
        </p:txBody>
      </p:sp>
    </p:spTree>
    <p:extLst>
      <p:ext uri="{BB962C8B-B14F-4D97-AF65-F5344CB8AC3E}">
        <p14:creationId xmlns:p14="http://schemas.microsoft.com/office/powerpoint/2010/main" val="212183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6" name="Picture 2" descr="Image result for uranium mining new me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72" y="321469"/>
            <a:ext cx="4018359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Image result for uranium to radon decay 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26" y="305842"/>
            <a:ext cx="3650010" cy="285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Image result for tailings pond at a uranium m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81" y="3482578"/>
            <a:ext cx="4688086" cy="30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00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Widescreen</PresentationFormat>
  <Paragraphs>56</Paragraphs>
  <Slides>22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Copperplate</vt:lpstr>
      <vt:lpstr>Lucida Grande</vt:lpstr>
      <vt:lpstr>Palatino</vt:lpstr>
      <vt:lpstr>Office Theme</vt:lpstr>
      <vt:lpstr>PowerPoint Presentation</vt:lpstr>
      <vt:lpstr>PowerPoint Presentation</vt:lpstr>
      <vt:lpstr>Earth is a single interconnected system</vt:lpstr>
      <vt:lpstr>PowerPoint Presentation</vt:lpstr>
      <vt:lpstr>Atoms and Molecules</vt:lpstr>
      <vt:lpstr>Atoms and Molecules</vt:lpstr>
      <vt:lpstr>PowerPoint Presentation</vt:lpstr>
      <vt:lpstr>Radioactivity</vt:lpstr>
      <vt:lpstr>PowerPoint Presentation</vt:lpstr>
      <vt:lpstr>Radioactivity</vt:lpstr>
      <vt:lpstr>Nuclear Energy</vt:lpstr>
      <vt:lpstr>Yucca Mountain</vt:lpstr>
      <vt:lpstr>Chemical bonds</vt:lpstr>
      <vt:lpstr>Chemical bonds</vt:lpstr>
      <vt:lpstr>Chemical bonds</vt:lpstr>
      <vt:lpstr>Chemical bonds</vt:lpstr>
      <vt:lpstr>Properties of water</vt:lpstr>
      <vt:lpstr>PowerPoint Presentation</vt:lpstr>
      <vt:lpstr>Properties of water</vt:lpstr>
      <vt:lpstr>Properties of water</vt:lpstr>
      <vt:lpstr>acids, bases, and pH</vt:lpstr>
      <vt:lpstr>PowerPoint Presentation</vt:lpstr>
    </vt:vector>
  </TitlesOfParts>
  <Company>West Ada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Foster Jennifer</dc:creator>
  <cp:lastModifiedBy>Foster Jennifer</cp:lastModifiedBy>
  <cp:revision>1</cp:revision>
  <dcterms:created xsi:type="dcterms:W3CDTF">2017-09-11T19:19:03Z</dcterms:created>
  <dcterms:modified xsi:type="dcterms:W3CDTF">2017-09-11T19:19:30Z</dcterms:modified>
</cp:coreProperties>
</file>