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2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104-9A30-45C0-963A-8A24EE7BC13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A4E6-2A8A-4015-9D7E-7569FF42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3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104-9A30-45C0-963A-8A24EE7BC13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A4E6-2A8A-4015-9D7E-7569FF42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8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104-9A30-45C0-963A-8A24EE7BC13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A4E6-2A8A-4015-9D7E-7569FF42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7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104-9A30-45C0-963A-8A24EE7BC13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A4E6-2A8A-4015-9D7E-7569FF42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4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104-9A30-45C0-963A-8A24EE7BC13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A4E6-2A8A-4015-9D7E-7569FF42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7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104-9A30-45C0-963A-8A24EE7BC13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A4E6-2A8A-4015-9D7E-7569FF42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8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104-9A30-45C0-963A-8A24EE7BC13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A4E6-2A8A-4015-9D7E-7569FF42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104-9A30-45C0-963A-8A24EE7BC13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A4E6-2A8A-4015-9D7E-7569FF42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8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104-9A30-45C0-963A-8A24EE7BC13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A4E6-2A8A-4015-9D7E-7569FF42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2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104-9A30-45C0-963A-8A24EE7BC13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A4E6-2A8A-4015-9D7E-7569FF42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6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104-9A30-45C0-963A-8A24EE7BC13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A4E6-2A8A-4015-9D7E-7569FF42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7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34104-9A30-45C0-963A-8A24EE7BC133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FA4E6-2A8A-4015-9D7E-7569FF42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8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152428" y="365002"/>
            <a:ext cx="7887146" cy="8137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0" bIns="32147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375" b="1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Energy</a:t>
            </a:r>
          </a:p>
        </p:txBody>
      </p:sp>
      <p:sp>
        <p:nvSpPr>
          <p:cNvPr id="35843" name="Content Placeholder 1"/>
          <p:cNvSpPr>
            <a:spLocks noGrp="1"/>
          </p:cNvSpPr>
          <p:nvPr>
            <p:ph idx="1"/>
          </p:nvPr>
        </p:nvSpPr>
        <p:spPr bwMode="auto">
          <a:xfrm>
            <a:off x="2152428" y="1017985"/>
            <a:ext cx="7887146" cy="5679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82186" indent="-482186">
              <a:buFontTx/>
              <a:buChar char="•"/>
            </a:pPr>
            <a:r>
              <a:rPr lang="en-US" altLang="en-US" sz="3094"/>
              <a:t>Earth’s systems cannot function, and organisms cannot survive, without energy</a:t>
            </a:r>
          </a:p>
          <a:p>
            <a:pPr marL="482186" indent="-482186">
              <a:buFontTx/>
              <a:buChar char="•"/>
            </a:pPr>
            <a:endParaRPr lang="en-US" altLang="en-US" sz="3094"/>
          </a:p>
          <a:p>
            <a:pPr marL="482186" indent="-482186">
              <a:buFontTx/>
              <a:buChar char="•"/>
            </a:pPr>
            <a:r>
              <a:rPr lang="en-US" altLang="en-US" sz="3094"/>
              <a:t>When energy is transformed, the quantity of energy remains the same, but its ability to do work diminishes</a:t>
            </a:r>
          </a:p>
          <a:p>
            <a:pPr marL="482186" indent="-482186">
              <a:buFontTx/>
              <a:buChar char="•"/>
            </a:pPr>
            <a:endParaRPr lang="en-US" altLang="en-US" sz="3094"/>
          </a:p>
          <a:p>
            <a:pPr marL="482186" indent="-482186">
              <a:buFontTx/>
              <a:buChar char="•"/>
            </a:pPr>
            <a:r>
              <a:rPr lang="en-US" altLang="en-US" sz="3094"/>
              <a:t>Individual organisms rely on a continuous input of energy in order to survive, grow and reproduce</a:t>
            </a:r>
          </a:p>
          <a:p>
            <a:pPr marL="482186" indent="-482186">
              <a:buFontTx/>
              <a:buChar char="•"/>
            </a:pPr>
            <a:endParaRPr lang="en-US" altLang="en-US" sz="3094"/>
          </a:p>
        </p:txBody>
      </p:sp>
    </p:spTree>
    <p:extLst>
      <p:ext uri="{BB962C8B-B14F-4D97-AF65-F5344CB8AC3E}">
        <p14:creationId xmlns:p14="http://schemas.microsoft.com/office/powerpoint/2010/main" val="109654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title"/>
          </p:nvPr>
        </p:nvSpPr>
        <p:spPr>
          <a:xfrm>
            <a:off x="4401592" y="2310557"/>
            <a:ext cx="3514949" cy="856134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46083" name="Picture 4" descr="http://img3.wikia.nocookie.net/__cb20130813113158/creepypasta/images/8/8b/1entrop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69" y="107156"/>
            <a:ext cx="5890245" cy="155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6" descr="https://encrypted-tbn2.gstatic.com/images?q=tbn:ANd9GcSgk4ZWRl-ii6pcqSpKIa7GXnxi7yOgZ9HAkwEvOwxR-ClXmVr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1313" y="1875234"/>
            <a:ext cx="6250781" cy="4885656"/>
          </a:xfrm>
          <a:noFill/>
        </p:spPr>
      </p:pic>
    </p:spTree>
    <p:extLst>
      <p:ext uri="{BB962C8B-B14F-4D97-AF65-F5344CB8AC3E}">
        <p14:creationId xmlns:p14="http://schemas.microsoft.com/office/powerpoint/2010/main" val="374671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0" bIns="32147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375" b="1" dirty="0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Energy conversions underlie all ecological processes</a:t>
            </a:r>
            <a:br>
              <a:rPr lang="en-US" altLang="en-US" sz="3375" b="1" dirty="0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</a:br>
            <a:endParaRPr lang="en-US" altLang="en-US" sz="3375" b="1" dirty="0">
              <a:solidFill>
                <a:schemeClr val="bg1"/>
              </a:solidFill>
              <a:latin typeface="Book Antiqua" panose="02040602050305030304" pitchFamily="18" charset="0"/>
              <a:sym typeface="Copperplate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3643" indent="-803643">
              <a:buFont typeface="Wingdings" panose="05000000000000000000" pitchFamily="2" charset="2"/>
              <a:buChar char="ü"/>
              <a:defRPr/>
            </a:pPr>
            <a:r>
              <a:rPr lang="en-US" sz="2812" dirty="0"/>
              <a:t>Life requires order.</a:t>
            </a:r>
          </a:p>
          <a:p>
            <a:pPr algn="l">
              <a:defRPr/>
            </a:pPr>
            <a:endParaRPr lang="en-US" sz="2812" dirty="0"/>
          </a:p>
          <a:p>
            <a:pPr marL="803643" indent="-803643">
              <a:buFont typeface="Wingdings" panose="05000000000000000000" pitchFamily="2" charset="2"/>
              <a:buChar char="ü"/>
              <a:defRPr/>
            </a:pPr>
            <a:r>
              <a:rPr lang="en-US" sz="2812" dirty="0"/>
              <a:t>Individual organisms rely on a continuous input of energy in order to survive, grow, and </a:t>
            </a:r>
            <a:r>
              <a:rPr lang="en-US" sz="2812"/>
              <a:t>reproduce.</a:t>
            </a:r>
          </a:p>
          <a:p>
            <a:pPr algn="l">
              <a:defRPr/>
            </a:pPr>
            <a:endParaRPr lang="en-US" sz="2812" dirty="0"/>
          </a:p>
          <a:p>
            <a:pPr marL="803643" indent="-803643">
              <a:buFont typeface="Wingdings" panose="05000000000000000000" pitchFamily="2" charset="2"/>
              <a:buChar char="ü"/>
              <a:defRPr/>
            </a:pPr>
            <a:r>
              <a:rPr lang="en-US" sz="2812" dirty="0"/>
              <a:t>The form and amount of energy available in an environment determines what kinds of organisms can live there.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16969" y="152921"/>
            <a:ext cx="7358063" cy="1464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531" smtClean="0"/>
              <a:t>The amount of available energy determines which organisms can live in a natural system</a:t>
            </a:r>
            <a:endParaRPr lang="en-US" altLang="en-US" sz="2531" dirty="0"/>
          </a:p>
        </p:txBody>
      </p:sp>
    </p:spTree>
    <p:extLst>
      <p:ext uri="{BB962C8B-B14F-4D97-AF65-F5344CB8AC3E}">
        <p14:creationId xmlns:p14="http://schemas.microsoft.com/office/powerpoint/2010/main" val="103273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531" b="1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System analysis shows how matter and energy flow in the environment</a:t>
            </a:r>
            <a:endParaRPr lang="en-US" altLang="en-US" sz="2531"/>
          </a:p>
        </p:txBody>
      </p:sp>
      <p:sp>
        <p:nvSpPr>
          <p:cNvPr id="49155" name="Rectangle 1"/>
          <p:cNvSpPr>
            <a:spLocks noGrp="1" noChangeArrowheads="1"/>
          </p:cNvSpPr>
          <p:nvPr>
            <p:ph idx="1"/>
          </p:nvPr>
        </p:nvSpPr>
        <p:spPr>
          <a:xfrm>
            <a:off x="1970484" y="1178719"/>
            <a:ext cx="7358063" cy="5072063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 Open system- exchanges of matter or energy occur across system boundaries.  </a:t>
            </a:r>
          </a:p>
          <a:p>
            <a:pPr marL="625056" indent="-401822">
              <a:spcBef>
                <a:spcPts val="3375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Closed system- matter and energy exchanges across system boundaries do not occur.</a:t>
            </a:r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103" y="3826371"/>
            <a:ext cx="7554516" cy="323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32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14312"/>
            <a:ext cx="6849070" cy="696516"/>
          </a:xfrm>
        </p:spPr>
        <p:txBody>
          <a:bodyPr anchor="b"/>
          <a:lstStyle/>
          <a:p>
            <a:pPr eaLnBrk="1" hangingPunct="1"/>
            <a:r>
              <a:rPr lang="en-US" altLang="en-US" sz="3375" b="1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steady states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9109" y="1393031"/>
            <a:ext cx="7322344" cy="4071938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Steady state-  in a system, when input equals output it is said to be in a steady state.  </a:t>
            </a:r>
          </a:p>
        </p:txBody>
      </p:sp>
      <p:pic>
        <p:nvPicPr>
          <p:cNvPr id="501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172" y="2893219"/>
            <a:ext cx="2461245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92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20578" y="214312"/>
            <a:ext cx="7009805" cy="696516"/>
          </a:xfrm>
        </p:spPr>
        <p:txBody>
          <a:bodyPr anchor="b"/>
          <a:lstStyle/>
          <a:p>
            <a:pPr eaLnBrk="1" hangingPunct="1"/>
            <a:r>
              <a:rPr lang="en-US" altLang="en-US" sz="3375" b="1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steady states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3422" y="1393031"/>
            <a:ext cx="7322344" cy="4071938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Negative feedback loops-  when a system responds to change by returning to its original state, or at least by decreasing the rate at which the change is occurring.</a:t>
            </a:r>
          </a:p>
          <a:p>
            <a:pPr marL="625056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Positive feedback loops- when a system responds to change by increasing the rate at which the change is occurring. </a:t>
            </a:r>
          </a:p>
        </p:txBody>
      </p:sp>
    </p:spTree>
    <p:extLst>
      <p:ext uri="{BB962C8B-B14F-4D97-AF65-F5344CB8AC3E}">
        <p14:creationId xmlns:p14="http://schemas.microsoft.com/office/powerpoint/2010/main" val="17251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28" y="1178719"/>
            <a:ext cx="8384977" cy="489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62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416969" y="178594"/>
            <a:ext cx="7358063" cy="1160859"/>
          </a:xfrm>
        </p:spPr>
        <p:txBody>
          <a:bodyPr/>
          <a:lstStyle/>
          <a:p>
            <a:r>
              <a:rPr lang="en-US" altLang="en-US" smtClean="0"/>
              <a:t>Conversions?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953" y="1143000"/>
            <a:ext cx="7358063" cy="555426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Metric conversions with area, length, mass, temperature, power, energy and volume</a:t>
            </a:r>
          </a:p>
          <a:p>
            <a:pPr>
              <a:defRPr/>
            </a:pPr>
            <a:r>
              <a:rPr lang="en-US" dirty="0" smtClean="0"/>
              <a:t>Grams to pounds                      </a:t>
            </a:r>
          </a:p>
          <a:p>
            <a:pPr>
              <a:defRPr/>
            </a:pPr>
            <a:r>
              <a:rPr lang="en-US" dirty="0" smtClean="0"/>
              <a:t>Acres  to  hectares</a:t>
            </a:r>
          </a:p>
          <a:p>
            <a:pPr>
              <a:defRPr/>
            </a:pPr>
            <a:r>
              <a:rPr lang="en-US" dirty="0" smtClean="0"/>
              <a:t>Feet   to meters</a:t>
            </a:r>
          </a:p>
          <a:p>
            <a:pPr>
              <a:defRPr/>
            </a:pPr>
            <a:r>
              <a:rPr lang="en-US" dirty="0" smtClean="0"/>
              <a:t>Kilometers  to   miles</a:t>
            </a:r>
          </a:p>
          <a:p>
            <a:pPr>
              <a:defRPr/>
            </a:pPr>
            <a:r>
              <a:rPr lang="en-US" dirty="0" smtClean="0"/>
              <a:t>Fahrenheit to Celsius to Kelvin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4275" name="Picture 2" descr="http://www.enerpac.com/sites/default/files/products/main-image_en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573117" y="2744764"/>
            <a:ext cx="2167682" cy="1327174"/>
          </a:xfrm>
          <a:noFill/>
        </p:spPr>
      </p:pic>
      <p:pic>
        <p:nvPicPr>
          <p:cNvPr id="54276" name="Picture 4" descr="http://www.ccisd.com/cms/lib/TX01000559/Centricity/Domain/339/Grade%208%20Measurement%20Conversion%20Chart%2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97" y="178594"/>
            <a:ext cx="7875984" cy="651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8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Metric system (SI)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No fractions!</a:t>
            </a:r>
          </a:p>
          <a:p>
            <a:r>
              <a:rPr lang="en-US" altLang="en-US" smtClean="0"/>
              <a:t>No Naked Numbers!</a:t>
            </a:r>
          </a:p>
          <a:p>
            <a:r>
              <a:rPr lang="en-US" altLang="en-US" smtClean="0"/>
              <a:t>KHDUDCM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mtClean="0"/>
              <a:t>King Henry Died unfortunately Drinking Chocolate Milk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6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7347" name="Picture 2" descr="http://wps.prenhall.com/wps/media/objects/1040/1065708/ist/images/table3_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7640" y="535781"/>
            <a:ext cx="8358188" cy="6000750"/>
          </a:xfrm>
          <a:noFill/>
        </p:spPr>
      </p:pic>
    </p:spTree>
    <p:extLst>
      <p:ext uri="{BB962C8B-B14F-4D97-AF65-F5344CB8AC3E}">
        <p14:creationId xmlns:p14="http://schemas.microsoft.com/office/powerpoint/2010/main" val="333448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4156" y="0"/>
            <a:ext cx="6911578" cy="964406"/>
          </a:xfrm>
        </p:spPr>
        <p:txBody>
          <a:bodyPr anchor="b"/>
          <a:lstStyle/>
          <a:p>
            <a:pPr eaLnBrk="1" hangingPunct="1"/>
            <a:r>
              <a:rPr lang="en-US" altLang="en-US" sz="3375" b="1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Forms of Energy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4156" y="1393031"/>
            <a:ext cx="7322344" cy="4071938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Energy- the ability to do work.</a:t>
            </a:r>
          </a:p>
          <a:p>
            <a:pPr marL="625056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Power- the rate at which work is done.</a:t>
            </a:r>
          </a:p>
          <a:p>
            <a:pPr marL="1250112" lvl="2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energy = power X time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62" y="3142211"/>
            <a:ext cx="8380614" cy="344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1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13422" y="214313"/>
            <a:ext cx="6858000" cy="857250"/>
          </a:xfrm>
        </p:spPr>
        <p:txBody>
          <a:bodyPr anchor="b"/>
          <a:lstStyle/>
          <a:p>
            <a:pPr eaLnBrk="1" hangingPunct="1"/>
            <a:r>
              <a:rPr lang="en-US" altLang="en-US" sz="3375" b="1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Forms of Energy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52688" y="1660922"/>
            <a:ext cx="7858125" cy="4482703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Kinetic energy- energy of motion.</a:t>
            </a:r>
          </a:p>
          <a:p>
            <a:pPr marL="625056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Potential energy- energy that is stored.</a:t>
            </a:r>
          </a:p>
          <a:p>
            <a:pPr marL="625056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Chemical energy- potential stored in chemical bonds.</a:t>
            </a:r>
          </a:p>
          <a:p>
            <a:pPr marL="625056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Temperature- the measure of the average kinetic energy of a substance.</a:t>
            </a:r>
          </a:p>
        </p:txBody>
      </p:sp>
    </p:spTree>
    <p:extLst>
      <p:ext uri="{BB962C8B-B14F-4D97-AF65-F5344CB8AC3E}">
        <p14:creationId xmlns:p14="http://schemas.microsoft.com/office/powerpoint/2010/main" val="134692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3422" y="214312"/>
            <a:ext cx="6956227" cy="642938"/>
          </a:xfrm>
        </p:spPr>
        <p:txBody>
          <a:bodyPr anchor="b"/>
          <a:lstStyle/>
          <a:p>
            <a:pPr eaLnBrk="1" hangingPunct="1"/>
            <a:r>
              <a:rPr lang="en-US" altLang="en-US" sz="3375" b="1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First law of thermodynamics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9109" y="1339453"/>
            <a:ext cx="7322344" cy="4071938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Energy is neither created or destroyed.</a:t>
            </a:r>
          </a:p>
          <a:p>
            <a:pPr marL="625056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You can’t get something from nothing.</a:t>
            </a:r>
          </a:p>
        </p:txBody>
      </p:sp>
      <p:pic>
        <p:nvPicPr>
          <p:cNvPr id="399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31" y="2839641"/>
            <a:ext cx="7527727" cy="318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20578" y="214312"/>
            <a:ext cx="6902648" cy="696516"/>
          </a:xfrm>
        </p:spPr>
        <p:txBody>
          <a:bodyPr anchor="b"/>
          <a:lstStyle/>
          <a:p>
            <a:pPr eaLnBrk="1" hangingPunct="1"/>
            <a:r>
              <a:rPr lang="en-US" altLang="en-US" sz="3375" b="1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Second law of thermodynamics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9109" y="1339453"/>
            <a:ext cx="7322344" cy="4071938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 b="1">
                <a:latin typeface="Book Antiqua" panose="02040602050305030304" pitchFamily="18" charset="0"/>
                <a:sym typeface="Palatino" charset="0"/>
              </a:rPr>
              <a:t> When energy is transformed, the quantity of energy remains the same, but its ability to do work diminishes.</a:t>
            </a:r>
          </a:p>
        </p:txBody>
      </p:sp>
      <p:sp>
        <p:nvSpPr>
          <p:cNvPr id="40964" name="Text Box 7"/>
          <p:cNvSpPr txBox="1">
            <a:spLocks/>
          </p:cNvSpPr>
          <p:nvPr/>
        </p:nvSpPr>
        <p:spPr bwMode="auto">
          <a:xfrm>
            <a:off x="9007078" y="6268641"/>
            <a:ext cx="1660922" cy="351956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87" b="0">
                <a:solidFill>
                  <a:schemeClr val="bg1"/>
                </a:solidFill>
              </a:rPr>
              <a:t>Figure 2.15</a:t>
            </a:r>
          </a:p>
        </p:txBody>
      </p:sp>
      <p:pic>
        <p:nvPicPr>
          <p:cNvPr id="4096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22" y="2893219"/>
            <a:ext cx="7045523" cy="327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98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13422" y="214313"/>
            <a:ext cx="6956227" cy="857250"/>
          </a:xfrm>
        </p:spPr>
        <p:txBody>
          <a:bodyPr anchor="b"/>
          <a:lstStyle/>
          <a:p>
            <a:pPr eaLnBrk="1" hangingPunct="1"/>
            <a:r>
              <a:rPr lang="en-US" altLang="en-US" sz="3375" b="1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Second law of thermodynamics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5531" y="1768078"/>
            <a:ext cx="7322344" cy="4071938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Energy Efficiency- the ratio of the amount of work that is done to the total amount of energy that is introduced into the system.</a:t>
            </a:r>
          </a:p>
        </p:txBody>
      </p:sp>
      <p:pic>
        <p:nvPicPr>
          <p:cNvPr id="41988" name="Picture 5" descr="Image result for energy efficiency rat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47" y="3214687"/>
            <a:ext cx="4813102" cy="332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24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/>
          </p:cNvSpPr>
          <p:nvPr/>
        </p:nvSpPr>
        <p:spPr bwMode="auto">
          <a:xfrm>
            <a:off x="9007078" y="6054328"/>
            <a:ext cx="1660922" cy="351956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87" b="0">
                <a:solidFill>
                  <a:schemeClr val="bg1"/>
                </a:solidFill>
                <a:latin typeface="Lucida Grande" charset="0"/>
              </a:rPr>
              <a:t>Figure 2.14</a:t>
            </a:r>
          </a:p>
        </p:txBody>
      </p:sp>
      <p:pic>
        <p:nvPicPr>
          <p:cNvPr id="430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31" y="1125141"/>
            <a:ext cx="4893469" cy="458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itle 4"/>
          <p:cNvSpPr>
            <a:spLocks noGrp="1"/>
          </p:cNvSpPr>
          <p:nvPr>
            <p:ph type="title"/>
          </p:nvPr>
        </p:nvSpPr>
        <p:spPr>
          <a:xfrm>
            <a:off x="2416969" y="178594"/>
            <a:ext cx="7358063" cy="357188"/>
          </a:xfrm>
        </p:spPr>
        <p:txBody>
          <a:bodyPr>
            <a:normAutofit fontScale="90000"/>
          </a:bodyPr>
          <a:lstStyle/>
          <a:p>
            <a:endParaRPr lang="en-US" altLang="en-US" smtClean="0"/>
          </a:p>
        </p:txBody>
      </p:sp>
      <p:sp>
        <p:nvSpPr>
          <p:cNvPr id="43013" name="Content Placeholder 5"/>
          <p:cNvSpPr>
            <a:spLocks noGrp="1"/>
          </p:cNvSpPr>
          <p:nvPr>
            <p:ph sz="half" idx="1"/>
          </p:nvPr>
        </p:nvSpPr>
        <p:spPr>
          <a:xfrm>
            <a:off x="1595437" y="910828"/>
            <a:ext cx="4179094" cy="546496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mtClean="0"/>
              <a:t>Efficiency:</a:t>
            </a:r>
          </a:p>
          <a:p>
            <a:pPr marL="0" indent="0">
              <a:buNone/>
            </a:pPr>
            <a:r>
              <a:rPr lang="en-US" altLang="en-US" smtClean="0"/>
              <a:t>Wood fireplace is 10% using 31# of wood </a:t>
            </a:r>
          </a:p>
          <a:p>
            <a:pPr marL="0" indent="0">
              <a:buNone/>
            </a:pPr>
            <a:r>
              <a:rPr lang="en-US" altLang="en-US" smtClean="0"/>
              <a:t>Woodstove is 70% using about 4.5 # of wood</a:t>
            </a:r>
          </a:p>
        </p:txBody>
      </p:sp>
    </p:spTree>
    <p:extLst>
      <p:ext uri="{BB962C8B-B14F-4D97-AF65-F5344CB8AC3E}">
        <p14:creationId xmlns:p14="http://schemas.microsoft.com/office/powerpoint/2010/main" val="420335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416969" y="178594"/>
            <a:ext cx="7358063" cy="1321594"/>
          </a:xfrm>
        </p:spPr>
        <p:txBody>
          <a:bodyPr/>
          <a:lstStyle/>
          <a:p>
            <a:r>
              <a:rPr lang="en-US" altLang="en-US" smtClean="0"/>
              <a:t>Energy 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6969" y="1607344"/>
            <a:ext cx="7358063" cy="4357688"/>
          </a:xfrm>
        </p:spPr>
        <p:txBody>
          <a:bodyPr/>
          <a:lstStyle/>
          <a:p>
            <a:r>
              <a:rPr lang="en-US" altLang="en-US" smtClean="0"/>
              <a:t>Type of vehicle?</a:t>
            </a:r>
          </a:p>
          <a:p>
            <a:r>
              <a:rPr lang="en-US" altLang="en-US" smtClean="0"/>
              <a:t>Place you want to visit in the US of A</a:t>
            </a:r>
          </a:p>
          <a:p>
            <a:r>
              <a:rPr lang="en-US" altLang="en-US" smtClean="0"/>
              <a:t>Calculate amount of gasoline that would be needed in your vehicle to take the trip.</a:t>
            </a:r>
          </a:p>
          <a:p>
            <a:r>
              <a:rPr lang="en-US" altLang="en-US" smtClean="0"/>
              <a:t>Cost?</a:t>
            </a:r>
          </a:p>
        </p:txBody>
      </p:sp>
    </p:spTree>
    <p:extLst>
      <p:ext uri="{BB962C8B-B14F-4D97-AF65-F5344CB8AC3E}">
        <p14:creationId xmlns:p14="http://schemas.microsoft.com/office/powerpoint/2010/main" val="237496617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20578" y="214312"/>
            <a:ext cx="7009805" cy="750094"/>
          </a:xfrm>
        </p:spPr>
        <p:txBody>
          <a:bodyPr anchor="b"/>
          <a:lstStyle/>
          <a:p>
            <a:pPr eaLnBrk="1" hangingPunct="1"/>
            <a:r>
              <a:rPr lang="en-US" altLang="en-US" sz="3375" b="1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Second law of thermodynamics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52687" y="1660922"/>
            <a:ext cx="7322344" cy="4071938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Energy quality- the ease with which an energy source can be used for work.</a:t>
            </a:r>
          </a:p>
          <a:p>
            <a:pPr marL="625056" indent="-401822">
              <a:spcBef>
                <a:spcPts val="1152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Entropy- all systems move toward randomness rather than toward order.  </a:t>
            </a:r>
          </a:p>
          <a:p>
            <a:pPr marL="1250112" lvl="2" indent="-401822">
              <a:spcBef>
                <a:spcPts val="1152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This randomness is always increasing in a system, unless new energy from the outside of the system is added to create order.  </a:t>
            </a:r>
          </a:p>
        </p:txBody>
      </p:sp>
    </p:spTree>
    <p:extLst>
      <p:ext uri="{BB962C8B-B14F-4D97-AF65-F5344CB8AC3E}">
        <p14:creationId xmlns:p14="http://schemas.microsoft.com/office/powerpoint/2010/main" val="32461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525</Words>
  <Application>Microsoft Office PowerPoint</Application>
  <PresentationFormat>Widescreen</PresentationFormat>
  <Paragraphs>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Copperplate</vt:lpstr>
      <vt:lpstr>Lucida Grande</vt:lpstr>
      <vt:lpstr>Palatino</vt:lpstr>
      <vt:lpstr>Wingdings</vt:lpstr>
      <vt:lpstr>Office Theme</vt:lpstr>
      <vt:lpstr>Energy</vt:lpstr>
      <vt:lpstr>Forms of Energy</vt:lpstr>
      <vt:lpstr>Forms of Energy</vt:lpstr>
      <vt:lpstr>First law of thermodynamics</vt:lpstr>
      <vt:lpstr>Second law of thermodynamics</vt:lpstr>
      <vt:lpstr>Second law of thermodynamics</vt:lpstr>
      <vt:lpstr>PowerPoint Presentation</vt:lpstr>
      <vt:lpstr>Energy Sustainability</vt:lpstr>
      <vt:lpstr>Second law of thermodynamics</vt:lpstr>
      <vt:lpstr>PowerPoint Presentation</vt:lpstr>
      <vt:lpstr>Energy conversions underlie all ecological processes </vt:lpstr>
      <vt:lpstr>System analysis shows how matter and energy flow in the environment</vt:lpstr>
      <vt:lpstr>steady states</vt:lpstr>
      <vt:lpstr>steady states</vt:lpstr>
      <vt:lpstr>PowerPoint Presentation</vt:lpstr>
      <vt:lpstr>Conversions?</vt:lpstr>
      <vt:lpstr>PowerPoint Presentation</vt:lpstr>
      <vt:lpstr>Metric system (SI)</vt:lpstr>
      <vt:lpstr>PowerPoint Presentation</vt:lpstr>
    </vt:vector>
  </TitlesOfParts>
  <Company>West Ada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Foster Jennifer</dc:creator>
  <cp:lastModifiedBy>Foster Jennifer</cp:lastModifiedBy>
  <cp:revision>5</cp:revision>
  <dcterms:created xsi:type="dcterms:W3CDTF">2017-09-11T19:20:42Z</dcterms:created>
  <dcterms:modified xsi:type="dcterms:W3CDTF">2017-09-11T19:29:27Z</dcterms:modified>
</cp:coreProperties>
</file>