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2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65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45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3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948AD6-2FB9-4976-B92B-286A8A0D2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9EC47D-478F-48FB-8BB2-EF18C73B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8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1904/es1904page01.cf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2mec3vgea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irnet.com/weather/maps/current/barometric-pressure/" TargetMode="External"/><Relationship Id="rId2" Type="http://schemas.openxmlformats.org/officeDocument/2006/relationships/hyperlink" Target="http://forecast.weather.gov/MapClick.php?lat=43.710610244668146&amp;lon=-116.36499861639231#.Vhrn4flVik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2" y="0"/>
            <a:ext cx="8697516" cy="630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524000" y="5840016"/>
            <a:ext cx="9144000" cy="1017984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algn="ctr"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1pPr>
            <a:lvl2pPr marL="742950" indent="-285750" algn="ctr"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2pPr>
            <a:lvl3pPr marL="1143000" indent="-228600" algn="ctr"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3pPr>
            <a:lvl4pPr marL="1600200" indent="-228600" algn="ctr"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4pPr>
            <a:lvl5pPr marL="2057400" indent="-228600" algn="ctr"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Lucida Grande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en-US" sz="3094" b="1">
                <a:latin typeface="Book Antiqua" panose="02040602050305030304" pitchFamily="18" charset="0"/>
              </a:rPr>
              <a:t>Chapter 4</a:t>
            </a:r>
          </a:p>
          <a:p>
            <a:pPr eaLnBrk="1" hangingPunct="1"/>
            <a:r>
              <a:rPr lang="en-US" altLang="en-US" sz="3094" b="1">
                <a:latin typeface="Book Antiqua" panose="02040602050305030304" pitchFamily="18" charset="0"/>
              </a:rPr>
              <a:t>Global Climates and Biomes</a:t>
            </a:r>
          </a:p>
        </p:txBody>
      </p:sp>
    </p:spTree>
    <p:extLst>
      <p:ext uri="{BB962C8B-B14F-4D97-AF65-F5344CB8AC3E}">
        <p14:creationId xmlns:p14="http://schemas.microsoft.com/office/powerpoint/2010/main" val="15691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535906"/>
          </a:xfrm>
        </p:spPr>
        <p:txBody>
          <a:bodyPr/>
          <a:lstStyle/>
          <a:p>
            <a:r>
              <a:rPr lang="en-US" altLang="en-US" sz="4219"/>
              <a:t>Differential Heating of the Earth</a:t>
            </a:r>
          </a:p>
        </p:txBody>
      </p:sp>
      <p:pic>
        <p:nvPicPr>
          <p:cNvPr id="14339" name="Picture 2" descr="http://image.slidesharecdn.com/fdsci201-11inlandstorms131214-140918223449-phpapp01/95/natural-disasters-topic-9-inland-storms-5-638.jpg?cb=14110797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03" y="685800"/>
            <a:ext cx="4814619" cy="3614738"/>
          </a:xfrm>
          <a:noFill/>
        </p:spPr>
      </p:pic>
    </p:spTree>
    <p:extLst>
      <p:ext uri="{BB962C8B-B14F-4D97-AF65-F5344CB8AC3E}">
        <p14:creationId xmlns:p14="http://schemas.microsoft.com/office/powerpoint/2010/main" val="17363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5047"/>
            <a:ext cx="7179469" cy="589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9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452688" y="-107156"/>
            <a:ext cx="7108031" cy="9465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Atmospheric Convection Currents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916906" y="1232297"/>
            <a:ext cx="8461995" cy="4621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Book Antiqua" panose="02040602050305030304" pitchFamily="18" charset="0"/>
              </a:rPr>
              <a:t>Air has four properties that determines its movement:</a:t>
            </a:r>
          </a:p>
          <a:p>
            <a:pPr marL="535762" lvl="1">
              <a:spcBef>
                <a:spcPts val="2443"/>
              </a:spcBef>
            </a:pPr>
            <a:r>
              <a:rPr lang="en-US" altLang="en-US" smtClean="0">
                <a:solidFill>
                  <a:schemeClr val="bg1"/>
                </a:solidFill>
                <a:latin typeface="Book Antiqua" panose="02040602050305030304" pitchFamily="18" charset="0"/>
              </a:rPr>
              <a:t>Density-  less dense air rises, denser air sinks. </a:t>
            </a:r>
          </a:p>
          <a:p>
            <a:pPr marL="535762" lvl="1">
              <a:spcBef>
                <a:spcPts val="2443"/>
              </a:spcBef>
            </a:pPr>
            <a:r>
              <a:rPr lang="en-US" altLang="en-US" smtClean="0">
                <a:solidFill>
                  <a:schemeClr val="bg1"/>
                </a:solidFill>
                <a:latin typeface="Book Antiqua" panose="02040602050305030304" pitchFamily="18" charset="0"/>
              </a:rPr>
              <a:t>Water vapor capacity- warm air has a higher capacity for water vapor than cold air.</a:t>
            </a:r>
          </a:p>
          <a:p>
            <a:pPr marL="535762" lvl="1">
              <a:spcBef>
                <a:spcPts val="2443"/>
              </a:spcBef>
            </a:pPr>
            <a:r>
              <a:rPr lang="en-US" altLang="en-US" smtClean="0">
                <a:solidFill>
                  <a:schemeClr val="bg1"/>
                </a:solidFill>
                <a:latin typeface="Book Antiqua" panose="02040602050305030304" pitchFamily="18" charset="0"/>
              </a:rPr>
              <a:t>Adiabatic heating or cooling-  as air rises in the atmosphere its pressure decreases and the air expands.  Conversely, as air sinks, the pressure increases and the air decreases in volume.  </a:t>
            </a:r>
          </a:p>
          <a:p>
            <a:pPr marL="535762" lvl="1">
              <a:spcBef>
                <a:spcPts val="2443"/>
              </a:spcBef>
            </a:pPr>
            <a:r>
              <a:rPr lang="en-US" altLang="en-US" smtClean="0">
                <a:solidFill>
                  <a:schemeClr val="bg1"/>
                </a:solidFill>
                <a:latin typeface="Book Antiqua" panose="02040602050305030304" pitchFamily="18" charset="0"/>
              </a:rPr>
              <a:t>Latent heat release- when water vapor in the atmosphere condenses into liquid water and energy is released.  </a:t>
            </a:r>
          </a:p>
        </p:txBody>
      </p:sp>
    </p:spTree>
    <p:extLst>
      <p:ext uri="{BB962C8B-B14F-4D97-AF65-F5344CB8AC3E}">
        <p14:creationId xmlns:p14="http://schemas.microsoft.com/office/powerpoint/2010/main" val="12644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268016"/>
          </a:xfrm>
        </p:spPr>
        <p:txBody>
          <a:bodyPr/>
          <a:lstStyle/>
          <a:p>
            <a:r>
              <a:rPr lang="en-US" altLang="en-US" sz="3375" b="1">
                <a:latin typeface="Book Antiqua" panose="02040602050305030304" pitchFamily="18" charset="0"/>
              </a:rPr>
              <a:t>Atmospheric Convection Currents</a:t>
            </a:r>
            <a:endParaRPr lang="en-US" altLang="en-US" smtClean="0"/>
          </a:p>
        </p:txBody>
      </p:sp>
      <p:pic>
        <p:nvPicPr>
          <p:cNvPr id="17411" name="Picture 2" descr="http://rowdy.msudenver.edu/~wagnerri/expans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22" y="685800"/>
            <a:ext cx="4278381" cy="3614738"/>
          </a:xfrm>
          <a:noFill/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885652" y="1660922"/>
            <a:ext cx="4572000" cy="286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1pPr>
            <a:lvl2pPr marL="762000" indent="-3810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2pPr>
            <a:lvl3pPr marL="11430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3pPr>
            <a:lvl4pPr marL="16002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4pPr>
            <a:lvl5pPr marL="20574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9pPr>
          </a:lstStyle>
          <a:p>
            <a:pPr lvl="1">
              <a:spcBef>
                <a:spcPts val="2443"/>
              </a:spcBef>
              <a:buClr>
                <a:srgbClr val="FEFFFE"/>
              </a:buClr>
              <a:buSzPct val="100000"/>
              <a:buFont typeface="Lucida Grande" charset="0"/>
              <a:buChar char="•"/>
            </a:pPr>
            <a:r>
              <a:rPr lang="en-US" altLang="en-US" sz="2672">
                <a:solidFill>
                  <a:srgbClr val="010001"/>
                </a:solidFill>
                <a:latin typeface="Book Antiqua" panose="02040602050305030304" pitchFamily="18" charset="0"/>
              </a:rPr>
              <a:t>Density-  less dense air rises, denser air sinks. </a:t>
            </a:r>
          </a:p>
          <a:p>
            <a:pPr lvl="1">
              <a:spcBef>
                <a:spcPts val="2443"/>
              </a:spcBef>
              <a:buClr>
                <a:srgbClr val="FEFFFE"/>
              </a:buClr>
              <a:buSzPct val="100000"/>
              <a:buFont typeface="Lucida Grande" charset="0"/>
              <a:buChar char="•"/>
            </a:pPr>
            <a:r>
              <a:rPr lang="en-US" altLang="en-US" sz="2672">
                <a:solidFill>
                  <a:srgbClr val="010001"/>
                </a:solidFill>
                <a:latin typeface="Book Antiqua" panose="02040602050305030304" pitchFamily="18" charset="0"/>
              </a:rPr>
              <a:t>Water vapor capacity- warm air has a higher capacity for water vapor than cold air.</a:t>
            </a:r>
          </a:p>
        </p:txBody>
      </p:sp>
    </p:spTree>
    <p:extLst>
      <p:ext uri="{BB962C8B-B14F-4D97-AF65-F5344CB8AC3E}">
        <p14:creationId xmlns:p14="http://schemas.microsoft.com/office/powerpoint/2010/main" val="1059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69" y="178594"/>
            <a:ext cx="7429500" cy="6250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Formation of Convection Currents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506265" y="1607344"/>
            <a:ext cx="7358063" cy="401835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Atmospheric convection currents are global patterns of air movement that are initiated by the unequal heating of Earth.</a:t>
            </a:r>
          </a:p>
          <a:p>
            <a:pPr>
              <a:spcBef>
                <a:spcPts val="2092"/>
              </a:spcBef>
            </a:pPr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Hadley cells-  the convection currents that cycle between the equator and 30˚ north and south.</a:t>
            </a:r>
          </a:p>
          <a:p>
            <a:pPr>
              <a:spcBef>
                <a:spcPts val="2092"/>
              </a:spcBef>
            </a:pPr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Intertropical convergence- the area of Earth that receives the most intense sunlight and where the ascending branches of the two Hadley cells converge.  </a:t>
            </a:r>
          </a:p>
          <a:p>
            <a:pPr>
              <a:spcBef>
                <a:spcPts val="2092"/>
              </a:spcBef>
            </a:pPr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Polar cells-  the convection currents that are formed by air that rises at 60˚ north and south and sinks at the poles (90˚ north and south)</a:t>
            </a:r>
            <a:r>
              <a:rPr lang="en-US" altLang="en-US" sz="2531">
                <a:latin typeface="Book Antiqua" panose="0204060205030503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41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69" y="178594"/>
            <a:ext cx="7322344" cy="11072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Formation of Convection Currents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1017984"/>
            <a:ext cx="8251031" cy="56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3" name="Picture 2" descr="https://www.eeb.ucla.edu/test/faculty/nezlin/Lecture1/Fig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95" y="685800"/>
            <a:ext cx="5271236" cy="3614738"/>
          </a:xfrm>
          <a:noFill/>
        </p:spPr>
      </p:pic>
    </p:spTree>
    <p:extLst>
      <p:ext uri="{BB962C8B-B14F-4D97-AF65-F5344CB8AC3E}">
        <p14:creationId xmlns:p14="http://schemas.microsoft.com/office/powerpoint/2010/main" val="36726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131219" y="0"/>
            <a:ext cx="7804547" cy="1214438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Earth's Rotation and the Coriolis Effect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916906" y="824880"/>
            <a:ext cx="7661672" cy="3214688"/>
          </a:xfrm>
        </p:spPr>
        <p:txBody>
          <a:bodyPr/>
          <a:lstStyle/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As Earth rotates, its surface moves much faster at the equator than in mid-latitude and polar regions.  </a:t>
            </a:r>
          </a:p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The faster rotation speeds closer to the equator cause a deflection of objects that are moving directly north or south.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039568"/>
            <a:ext cx="4016127" cy="27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1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1" y="964406"/>
            <a:ext cx="8054578" cy="44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452687" y="5679281"/>
            <a:ext cx="70723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1pPr>
            <a:lvl2pPr marL="742950" indent="-28575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2pPr>
            <a:lvl3pPr marL="11430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3pPr>
            <a:lvl4pPr marL="16002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4pPr>
            <a:lvl5pPr marL="20574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9pPr>
          </a:lstStyle>
          <a:p>
            <a:r>
              <a:rPr lang="en-US" altLang="en-US" sz="1125">
                <a:solidFill>
                  <a:schemeClr val="bg1"/>
                </a:solidFill>
                <a:hlinkClick r:id="rId3"/>
              </a:rPr>
              <a:t>http://www.classzone.com/books/earth_science/terc/content/visualizations/es1904/es1904page01.cfm</a:t>
            </a:r>
            <a:endParaRPr lang="en-US" altLang="en-US" sz="1125">
              <a:solidFill>
                <a:schemeClr val="bg1"/>
              </a:solidFill>
            </a:endParaRPr>
          </a:p>
          <a:p>
            <a:endParaRPr lang="en-US" altLang="en-US" sz="112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184797" y="214312"/>
            <a:ext cx="7911703" cy="7500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Earth's Rotation and the Coriolis Effect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1756172" y="964406"/>
            <a:ext cx="7358063" cy="3857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12" dirty="0">
                <a:solidFill>
                  <a:schemeClr val="bg1"/>
                </a:solidFill>
                <a:latin typeface="Book Antiqua" panose="02040602050305030304" pitchFamily="18" charset="0"/>
              </a:rPr>
              <a:t>Coriolis Effect-  the deflection of an object's path due to Earth's rotation.</a:t>
            </a:r>
          </a:p>
          <a:p>
            <a:pPr eaLnBrk="1" hangingPunct="1">
              <a:defRPr/>
            </a:pPr>
            <a:r>
              <a:rPr lang="en-US" altLang="en-US" sz="2812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The prevailing winds of the world are produced by a combination of atmospheric convection currents and the Coriolis effect.</a:t>
            </a:r>
          </a:p>
          <a:p>
            <a:pPr eaLnBrk="1" hangingPunct="1">
              <a:defRPr/>
            </a:pPr>
            <a:r>
              <a:rPr lang="en-US" altLang="en-US" sz="1406" dirty="0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https://www.youtube.com/watch?v=i2mec3vgeaI</a:t>
            </a:r>
            <a:endParaRPr lang="en-US" altLang="en-US" sz="1406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endParaRPr lang="en-US" altLang="en-US" sz="1406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69" y="178594"/>
            <a:ext cx="7375922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Global Processes Determine Weather and Climate</a:t>
            </a:r>
            <a:r>
              <a:rPr lang="en-US" altLang="en-US" sz="2812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649016" y="1178719"/>
            <a:ext cx="9018984" cy="5464969"/>
          </a:xfrm>
        </p:spPr>
        <p:txBody>
          <a:bodyPr/>
          <a:lstStyle/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Weather- the short term conditions of the atmosphere in a local area.  These include temperature, humidity, clouds, precipitation, wind speed and atmospheric pressure.</a:t>
            </a:r>
            <a:endParaRPr lang="en-US" altLang="en-US" sz="1125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Climate-  The average weather that occurs in a given region over a long period- typically several decades. </a:t>
            </a:r>
          </a:p>
          <a:p>
            <a:pPr eaLnBrk="1" hangingPunct="1"/>
            <a:r>
              <a:rPr lang="en-US" altLang="en-US" sz="1125">
                <a:solidFill>
                  <a:srgbClr val="010001"/>
                </a:solidFill>
                <a:latin typeface="Book Antiqua" panose="02040602050305030304" pitchFamily="18" charset="0"/>
                <a:hlinkClick r:id="rId2"/>
              </a:rPr>
              <a:t>http://forecast.weather.gov/MapClick.php?lat=43.710610244668146&amp;lon=-116.36499861639231#.Vhrn4flViko</a:t>
            </a:r>
            <a:endParaRPr lang="en-US" altLang="en-US" sz="1125">
              <a:solidFill>
                <a:srgbClr val="010001"/>
              </a:solidFill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en-US" sz="1406">
                <a:solidFill>
                  <a:schemeClr val="bg1"/>
                </a:solidFill>
                <a:latin typeface="Book Antiqua" panose="02040602050305030304" pitchFamily="18" charset="0"/>
                <a:hlinkClick r:id="rId3"/>
              </a:rPr>
              <a:t>http://www.usairnet.com/weather/maps/current/barometric-pressure/</a:t>
            </a:r>
            <a:endParaRPr lang="en-US" altLang="en-US" sz="1406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/>
            <a:endParaRPr lang="en-US" altLang="en-US" sz="1406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267891"/>
            <a:ext cx="5698257" cy="61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399109" y="267891"/>
            <a:ext cx="7322344" cy="8929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Earth's Tilt and the Seasons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2559844" y="1500188"/>
            <a:ext cx="7358063" cy="4018359"/>
          </a:xfrm>
        </p:spPr>
        <p:txBody>
          <a:bodyPr/>
          <a:lstStyle/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The Earth's axis of rotation is tilted 23.5 ˚.</a:t>
            </a:r>
          </a:p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When the Northern Hemisphere is tilted toward the Sun, the Southern Hemisphere is tilted away from the Sun,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343130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35" y="375047"/>
            <a:ext cx="6492999" cy="554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7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107281"/>
          </a:xfrm>
        </p:spPr>
        <p:txBody>
          <a:bodyPr>
            <a:normAutofit fontScale="90000"/>
          </a:bodyPr>
          <a:lstStyle/>
          <a:p>
            <a:r>
              <a:rPr lang="en-US" altLang="en-US" sz="3094"/>
              <a:t>Processes that affect the distribution of heat and precipitation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02594" y="1285875"/>
            <a:ext cx="8786813" cy="5250656"/>
          </a:xfrm>
        </p:spPr>
        <p:txBody>
          <a:bodyPr/>
          <a:lstStyle/>
          <a:p>
            <a:r>
              <a:rPr lang="en-US" altLang="en-US" sz="2812">
                <a:solidFill>
                  <a:schemeClr val="tx2"/>
                </a:solidFill>
              </a:rPr>
              <a:t>Unequal heating of Earth by the sun</a:t>
            </a:r>
          </a:p>
          <a:p>
            <a:r>
              <a:rPr lang="en-US" altLang="en-US" sz="2812">
                <a:solidFill>
                  <a:schemeClr val="tx2"/>
                </a:solidFill>
              </a:rPr>
              <a:t>Atmospheric convection currents</a:t>
            </a:r>
          </a:p>
          <a:p>
            <a:r>
              <a:rPr lang="en-US" altLang="en-US" sz="2812">
                <a:solidFill>
                  <a:schemeClr val="tx2"/>
                </a:solidFill>
              </a:rPr>
              <a:t>The rotation of the Earth</a:t>
            </a:r>
          </a:p>
          <a:p>
            <a:r>
              <a:rPr lang="en-US" altLang="en-US" sz="2812">
                <a:solidFill>
                  <a:schemeClr val="tx2"/>
                </a:solidFill>
              </a:rPr>
              <a:t>Earth’s orbit around the Sun on a tilted axis</a:t>
            </a:r>
          </a:p>
          <a:p>
            <a:r>
              <a:rPr lang="en-US" altLang="en-US" sz="2812">
                <a:solidFill>
                  <a:schemeClr val="tx2"/>
                </a:solidFill>
              </a:rPr>
              <a:t>Ocean currents</a:t>
            </a:r>
          </a:p>
        </p:txBody>
      </p:sp>
    </p:spTree>
    <p:extLst>
      <p:ext uri="{BB962C8B-B14F-4D97-AF65-F5344CB8AC3E}">
        <p14:creationId xmlns:p14="http://schemas.microsoft.com/office/powerpoint/2010/main" val="24735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732234"/>
          </a:xfrm>
        </p:spPr>
        <p:txBody>
          <a:bodyPr>
            <a:normAutofit fontScale="90000"/>
          </a:bodyPr>
          <a:lstStyle/>
          <a:p>
            <a:r>
              <a:rPr lang="en-US" altLang="en-US" sz="4219" b="1">
                <a:latin typeface="Book Antiqua" panose="02040602050305030304" pitchFamily="18" charset="0"/>
              </a:rPr>
              <a:t>Earth's Atmosphere</a:t>
            </a:r>
            <a:endParaRPr lang="en-US" altLang="en-US" sz="421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2594" y="1553766"/>
            <a:ext cx="4446984" cy="5947172"/>
          </a:xfrm>
        </p:spPr>
        <p:txBody>
          <a:bodyPr/>
          <a:lstStyle/>
          <a:p>
            <a:pPr>
              <a:defRPr/>
            </a:pPr>
            <a:r>
              <a:rPr lang="en-US" altLang="en-US" sz="1969" dirty="0">
                <a:solidFill>
                  <a:schemeClr val="accent6"/>
                </a:solidFill>
                <a:latin typeface="Book Antiqua" panose="02040602050305030304" pitchFamily="18" charset="0"/>
              </a:rPr>
              <a:t>Troposphere</a:t>
            </a: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- the layer closest to Earth's surface extending roughly 16 km (10 miles) above Earth.</a:t>
            </a:r>
          </a:p>
          <a:p>
            <a:pPr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Densest layer</a:t>
            </a:r>
          </a:p>
          <a:p>
            <a:pPr lvl="1"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Nitrogen, Oxygen, and water vapor </a:t>
            </a:r>
          </a:p>
          <a:p>
            <a:pPr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Characterized by</a:t>
            </a:r>
          </a:p>
          <a:p>
            <a:pPr lvl="1"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Circulation and mixing of gases and liquids</a:t>
            </a:r>
          </a:p>
          <a:p>
            <a:pPr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Earth’s weather occurs HERE!!!</a:t>
            </a:r>
          </a:p>
          <a:p>
            <a:pPr lvl="1">
              <a:defRPr/>
            </a:pPr>
            <a:endParaRPr lang="en-US" altLang="en-US" sz="253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32164" lvl="1" indent="0">
              <a:buNone/>
              <a:defRPr/>
            </a:pPr>
            <a:endParaRPr lang="en-US" altLang="en-US" sz="253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8196" name="Picture 6" descr="http://scied.ucar.edu/sites/default/files/images/large_image_for_image_content/troposphere_diagram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985573"/>
            <a:ext cx="4933950" cy="3015191"/>
          </a:xfrm>
          <a:noFill/>
        </p:spPr>
      </p:pic>
    </p:spTree>
    <p:extLst>
      <p:ext uri="{BB962C8B-B14F-4D97-AF65-F5344CB8AC3E}">
        <p14:creationId xmlns:p14="http://schemas.microsoft.com/office/powerpoint/2010/main" val="39074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69" y="178594"/>
            <a:ext cx="7358063" cy="7322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219" b="1">
                <a:latin typeface="Book Antiqua" panose="02040602050305030304" pitchFamily="18" charset="0"/>
              </a:rPr>
              <a:t>Earth's Atmosphere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863328" y="178594"/>
            <a:ext cx="7358063" cy="505420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969" dirty="0">
                <a:solidFill>
                  <a:schemeClr val="accent6"/>
                </a:solidFill>
                <a:latin typeface="Book Antiqua" panose="02040602050305030304" pitchFamily="18" charset="0"/>
              </a:rPr>
              <a:t>Stratosphere</a:t>
            </a: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- above the troposphere, this extends from roughly 16 to 50 km (10-31 miles).</a:t>
            </a:r>
            <a:r>
              <a:rPr lang="en-US" altLang="en-US" sz="1969" dirty="0">
                <a:latin typeface="Book Antiqua" panose="0204060205030503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Less dense</a:t>
            </a:r>
          </a:p>
          <a:p>
            <a:pPr eaLnBrk="1" hangingPunct="1"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Ozone O</a:t>
            </a:r>
            <a:r>
              <a:rPr lang="en-US" altLang="en-US" sz="1969" baseline="-25000" dirty="0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1969" dirty="0">
                <a:solidFill>
                  <a:schemeClr val="bg1"/>
                </a:solidFill>
                <a:latin typeface="Book Antiqua" panose="02040602050305030304" pitchFamily="18" charset="0"/>
              </a:rPr>
              <a:t>Absorbs most of the UV-B radiation and all of the UV –C radiation</a:t>
            </a:r>
          </a:p>
        </p:txBody>
      </p:sp>
      <p:pic>
        <p:nvPicPr>
          <p:cNvPr id="9220" name="Picture 5" descr="http://climate.ncsu.edu/secc_edu/images/Ozo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78" y="4071938"/>
            <a:ext cx="600075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4609" y="103808"/>
            <a:ext cx="7358063" cy="892969"/>
          </a:xfrm>
        </p:spPr>
        <p:txBody>
          <a:bodyPr/>
          <a:lstStyle/>
          <a:p>
            <a:r>
              <a:rPr lang="en-US" altLang="en-US" sz="4219" b="1">
                <a:latin typeface="Book Antiqua" panose="02040602050305030304" pitchFamily="18" charset="0"/>
              </a:rPr>
              <a:t>Earth's Atmosphere</a:t>
            </a:r>
            <a:endParaRPr lang="en-US" altLang="en-US" sz="421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969" y="2303859"/>
            <a:ext cx="7358063" cy="3661172"/>
          </a:xfrm>
        </p:spPr>
        <p:txBody>
          <a:bodyPr/>
          <a:lstStyle/>
          <a:p>
            <a:pPr>
              <a:defRPr/>
            </a:pPr>
            <a:r>
              <a:rPr lang="en-US" sz="1969" dirty="0">
                <a:solidFill>
                  <a:schemeClr val="accent6"/>
                </a:solidFill>
              </a:rPr>
              <a:t>Mesosphere</a:t>
            </a:r>
          </a:p>
          <a:p>
            <a:pPr>
              <a:defRPr/>
            </a:pPr>
            <a:r>
              <a:rPr lang="en-US" sz="1969" dirty="0">
                <a:solidFill>
                  <a:schemeClr val="accent6"/>
                </a:solidFill>
              </a:rPr>
              <a:t>Thermosphere</a:t>
            </a:r>
          </a:p>
          <a:p>
            <a:pPr lvl="1">
              <a:defRPr/>
            </a:pPr>
            <a:r>
              <a:rPr lang="en-US" sz="1969" dirty="0">
                <a:solidFill>
                  <a:schemeClr val="bg1"/>
                </a:solidFill>
              </a:rPr>
              <a:t>ability to block harmful X-ray and UV radiation</a:t>
            </a:r>
          </a:p>
          <a:p>
            <a:pPr lvl="1">
              <a:defRPr/>
            </a:pPr>
            <a:r>
              <a:rPr lang="en-US" sz="1969" dirty="0">
                <a:solidFill>
                  <a:schemeClr val="bg1"/>
                </a:solidFill>
              </a:rPr>
              <a:t>Northern lights/aurora borealis</a:t>
            </a:r>
          </a:p>
          <a:p>
            <a:pPr lvl="2">
              <a:defRPr/>
            </a:pPr>
            <a:r>
              <a:rPr lang="en-US" sz="1969" dirty="0">
                <a:solidFill>
                  <a:schemeClr val="bg1"/>
                </a:solidFill>
              </a:rPr>
              <a:t>Charged gas particles glow and produce lights when hit by solar radiation</a:t>
            </a:r>
          </a:p>
          <a:p>
            <a:pPr lvl="2">
              <a:defRPr/>
            </a:pPr>
            <a:r>
              <a:rPr lang="en-US" sz="1969" dirty="0">
                <a:solidFill>
                  <a:schemeClr val="bg1"/>
                </a:solidFill>
              </a:rPr>
              <a:t>Driven by magnetic forces</a:t>
            </a:r>
          </a:p>
          <a:p>
            <a:pPr>
              <a:defRPr/>
            </a:pPr>
            <a:r>
              <a:rPr lang="en-US" sz="1969" dirty="0">
                <a:solidFill>
                  <a:schemeClr val="bg1"/>
                </a:solidFill>
              </a:rPr>
              <a:t>Farthest is the </a:t>
            </a:r>
            <a:r>
              <a:rPr lang="en-US" sz="1969" dirty="0">
                <a:solidFill>
                  <a:schemeClr val="accent6"/>
                </a:solidFill>
              </a:rPr>
              <a:t>Exosphere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4" name="AutoShape 2" descr="data:image/jpeg;base64,/9j/4AAQSkZJRgABAQAAAQABAAD/2wCEAAkGBxQSEhQUEhQUFRUUFBQUFBQUFBcXFBQUFBQWFhQUFBQYHCggGBolHBQUITEhJSkrLi4uFx8zODMsNygtLisBCgoKDg0OFxAQGiwcHBwsLCwsLCwsLCwsLCwsLCwsLCwsLCwsLCwsLCwsLCwsLCwsLCwsLCwsLCwsLCwsLCwsLP/AABEIALcBEwMBIgACEQEDEQH/xAAbAAABBQEBAAAAAAAAAAAAAAADAAIEBQYBB//EADgQAAEDAwIEBAUDAwIHAAAAAAEAAhEDBCESMQVBUWFxgZGhBhMiMvCxwdEUQuEVYiNDUnKCkqL/xAAZAQADAQEBAAAAAAAAAAAAAAABAgMABAX/xAAhEQEBAQEAAgMBAQADAAAAAAAAAQIRAxIhMUFRBBMyQv/aAAwDAQACEQMRAD8Aw4ap9jeuYd1HcxINTp87Gw4dxaRlW1O86FYKi8hWVrfkJLly78P8be34gQr3h9+CsHb34KsbW9g4KTnEeWPRaYDguOtlT8F4jMAlaanBC3FZn2QDQUWraq6NNDqUUOBrxsdxeywslxGzwV6Xf2shZfiFjumxriP/AFrzuvbKHVoLV3Niq26tMLomnRjys4+mgOYrStRUV1NUjpzUJ9NRqjFZmmo1amiaIJYm6VILUxzURBA/M+y4GfnsiwmosHCbCIQuQgJulMIRQuPagUFwQ9PZGTHBBoCWpsIpCaQsYwhMhFhdeBJjblO8TiY5oCAQmwikLkICEV1Oj8hJbjdbt1NM0KZoTDTUZUM6AAT2J+hLSifnT21CFIpXhCiQnBbhbiL/AIdxssIXoXAviFrwBK8fClWd65hkFbkL6ce90qwdsiwvOfhz4omA4reWd2HiQUlnA+vin1aMqovLKZV+g1KcpLEvJ4+/MYW84d2VNe2GCvQbqzlU17Y7rTXHNyx5nd2sKufQW24jw7fCoq9nBXVnXXT4/IoHUlHr0ld1rVQ61BVXmuqR9NDdTVhUpIBZy5fkonQSEMhS6jEEtWYEtXIRNK5CAhQulqIWrgCBaC7pPkhuajuCGQsMAITYRnNTCFhDhO8JH6pFIBAY5pTC1HAXNKFEMMPb/wCf3XETQkgz0P5SaaaszQQzQXLNPPz5Ff8ALTTSVgaKYaSeVfPkQTTTdCnmihupJpVZrqFpXQFINNN0Jj8MpPLThbT4W+IiCGuKx2hPpEtMhDU7E957Ht9rfhwCmNeCvNeB8akAE5C09pxIzuufvLxz+1l5Wie1RK9vKLQuw4IrlrG1mVnL7h8rPXnDc7Lf1KUqvuLEHkjNWI3Fjz244f2VVc2S9Gr8M7KnvOFdlfPkNndjzqvbKDUoraX3DSDt7KjurKCr51K6s7lZ+rSUZzFd1rdQKtFMfqvLVwtUl1NN0ICjEJjgpDmoZCwAkJhailchAYCWobmqQQuFqxkUhcRi1NIQY1pRNMpkIlMoVq4WpI+lcSl69b+Qmut0S2uQeamtAK87248nliqdbITrdXnyEN1snmzzViiNFMdRV0+1QXWypNrZ8qmdQQzRVw+2QnWypNOjPlVZpJppK0NuhuoJ5pWalQaZLTIVzYcXLd1BNFNNFC5mi6xNNjZcZGMq6ZxSRgrzZjiOan2/EXBTuL+I3x2fT0C24qDgqxpVmuWFtL8FWttexsUpO/1qjRBUS5sgUrG91bqw3QN6zTLX3C55LO8R4T2XotSiCqy/ssJs6sJ62PL7nh8ThUt5ZwvSbzh6oOI8N7K+fIebYSrQQHUlpbmw7Ktq2vZVmuq531UVKSjPYrp1vIUGrRTG6riE2Ed7EOFhhpamQjtC45iU6O9qGWqVCG5iAxGISCKWphCwuhy6mJJeE41NrxRzVf2HxB1WTAT2hT14s0N+DOnpNnxRruas6dQFeV0a7m7Eq2s+Ovbuoa/z2fTl3/ls+nofygUw2oVDYfEjTur604ix+xClZrP2hcXP2G+0QX2iuWwVx1BabCWxROtUJ1srx1BDdQVJtTPkqidbIL7dX7rdCfap5tfPlZ6pSQ9CuLi2UJ1JVml5ZQ6LohW1vWwFWmki0nwhqdS3jrScPuSFo7K9BG6wdvd6Sra3vQTvChexD5zWy1Sh12SCs/S4g5vOQrO24o12DhDpvbqBcsiVBrWwcFoatIO2VTc0Cw42RmiKG64Z2VLd8MW3Dw4ZVbd0Qnm7G+mHdYwVX31npMxM9Vtbi1CiXPD9bD1GVWeUZux51d0sk9VDc1aTiFlE4VFUp5Vprq+NdAATwEtKcFqr0BzYSLZUioxBCBgHNQi1S3tQXtQ63UchdTyuIl6u2tTwF0NRA1B0cMDU8NTg1PDUQ4Y1Sre7e3YlCDV0NQ5KS5lX1j8SPb9y0Nl8SsduYWBDU8YU9eDNQ14M16pQvmP2IUnQDsvKqF49mxKurL4le37lHX+fU+nPrwWfTc/KXDRVFafEzTurO34wx3NS5qfaXLCubbCra1urw12uG6iVGAps7PnyWKz+nkFQqjIKui1Q7mknm1s+TqtcU5tYjZce3JTWpz8lWNK+MZVhbXEqmY3CuuF0pU9ciW5InW92W7FWtO4bUEHBUB9imC2IUup9Er2fRQ61oVJ/qXDByjUrgHdH24CjfSI3TqdKPBXla3ByFXXNGAt7BWZ4jYgkrFcZsvluXoN2OYVB8RUdbJjIVvHvlHGuaYktTIUs00F7F1ddrgQqjUUJPCU0R0JwRnNQ3rNoAhJOKSyfV+Gp4aoVO+ycY/jeFJpXAJjY887eST3jsHDE8NXKVQO26n0HVGCbrcDDU4NRQ1INR6WwMNXQ1F0JaUelsChIhF0rmlN1OhhGp1iNimQlC3JU7Fjb8Ve3mrO1431WbhOCTXizUtYjYN4gHc019wsoyoRzUhtwev52Uv8Ah4n6cXL3ZlNaVX07lSWOQueDN2LS3ZKuOF1A3dVNlVELtxcwDChrt+Bt9mvo8RYRujMrsdzC89bdlSbC71GJS3FjXFjc1KDT0QXWjVAtbJzxglTrXhzxuSp9TPp0oTa9CRspP9G8bFMc+NxCFvGss+2XvbUglZ+/AyDscFb67YxwnmsP8QBoJhNjfaWMhdW+l3YqJWpKfdvlNc2Wyu2a+HVNfCocEyUSuYKAVRXNJ4QagRg5MqBDpr8xEKS4UkUSZW22GI/z7rv9bhx6mZP5yA/IVaypJA54jv5evomXEgicAyR38VzPTulrQvdLZEzE85H5qHsp3D+KkTqM7eOP1H5lZd1fYdgI7bx6gLguM9uXsjOwlsehU7wOwDjOewzPspNGsCO5jyEwAsBbcSPM8gI/PzKtKXFHGIO5gj05/m6aaL1tGQcjZdLVC4fxKnpAP0yQOrR59MIt1Wh0jkCT0jn+num9i86PpTS1KyyADkwJ/hSflpptPURdKWlSNCRpp5tKxFLVyE+8qikwvdMDpufBRLDiTKoB+0nkTz6ApppKpLcLsounSRO+4B5+XNMLFvaFc1I1KuQolOq1xIBBI3HMfkJ5CF5S2LSleKaytqCzupFpXJCjrx/wlXzWBAdTLXS1RKPEOqsaVZrv1UNW5+1M+T+tV8M/EDQQyr9M4k7TyK1VzX05GV5bVcFylxiqwQ2oYGwOQoXvPg2dfHI9M/1gc2lRL6/aW4C89HxPVByAVaW/HnOEiPBS8l8kny27qz5B4nxR8kAFZm9c90zK2lUhwDnBonmuGxovbOtk9JEpMf6c5/EZ2fjzd9IlNZUgEFXHFX06dTDgQN4WevrkFx07L0Mbu59KS39Q7k5QmuSqvQNa6Z9KTXBnGF1xkIReuMekp5oNwSSdukt7B1nm15IM528o29yn13mJmXEmSOSjMxmN5g55dFJr1qTnsgaWDQHbknSBrdk7n6ufop/rt78IxfPl0/PBcH55KVWZT+WC06XCAWudqLsZe2BDR/tJkRueUdzgTjA7knA8t9/VGFvw40H05qZZsgjPhG/cjpso4DR/eJz/AGn+N9vJS2tGPrmR9QDSI2wTz5IWmkaCwumDJIH0k4IzkZEyeoXK1dpjJEnPLG/9vkPJVVR8GNcgb4PjH6oYyBmSeRDiOp/VCBcxpaHEg0HS09oc5d/1qoR9h7EPcIHcAQszXaIgHH/afP3hEsnOyNRaOcNP6BMTkaU3OtpJcWDvU3j/AGxKr3Xrw7Dw6DIMkeAznogsc4CPmu08wWEj0KiPpDcVHT2aQPQo8bvFjV4w8NLXF31AgiQWwd89M9EKheBpGJBz9MB23MfafZQNLtiZ/wDGPFIUXcifCP3n2TTsLZm/a8pcdY46SXuyPvjA23EkjwU1/GmUyBBMYB1O6zBB3WSqcOcXSMKQyyfzdPYgx7FH5SuMRq+H8VYXPLgAHjJLREZBz/KmODXAOpOBEQC2IgeGJWQZZu3DzPPJKl2zX080xBOXDV9D8c2HbxBlBO5n5V7Qc8u+3BB5EEEeJyCpOjrgcyq+2vHEDU0tdzLXAjyJyj1KrjGjvOqOmOS12jcxIuXtj6DygE9Z3MKNS4np2ILugIE+qrn8MqlxktLZlrS4geJA5z3UinZVJGqOrtMbzOxBnklust8LlvFAQNToJ5QUz+pycggcweuyhUbSvBAEnYEu5TjHJNbwa6BkNbB3EiPIKfcT9Hsn6lG+b18cLnzNW5CE/g9Z0k0oMQ1zXZHY5goP+k1mlx0uJPORy65Pt1W98f1vaf12tTn83QXUwMETB3mE021VoOoVCTsZAA8tSiXFSpEaS3lO7j74TzUv60sS30QdtQ7HZQ30+hnw3HiFEq3j+c+kTtvB8UKnxENEjXqyY/tnlPVNDcGqMIQXBOdxhpGQZx/b6zlRXXlIGWh7Sf8ApAj0TdrelELlz5ihi9k/VPiAPcFNddjofGP2n91qaY1Es1F1QTcN6u/9f8riHG9dfxW1Xu2PLl7oaNWYdyNonz2/RBhB1ddJXEgksxSntPimLoWGJdNoxk+vZFpA4y719N1CaD6orXPEEfm/8JTdWdSRH+0H1KJadPP98lV3zak5Az5bZx6I7b0NmYHUAgz4EIgu9QhBCjUuIsI3HmfXHJGZUB2M+CaEpVin0nIVUp1NPE7Rw7KeXZQQV3UiQe3fupDaigUn7ovzECVMp1UZtcquY9Ga9LSVPF0RzRqV6VW6k9jlLUgyNJY8Ug5Cv6fFmkbH2/lYeg5afh9GWLj80kLcxZN4ozuuvu2lVLrfKI2h4qF4W5hXTmnoqi4YCp9yFV1TlPihIrL62HRU9al2V/eOwqKu7K7PFq2LZQqjAo72qS96j1XLolPKCQuEJFy4XJlJShJc1JID0B5l28zn+MeBCFW3Ui3bu4/2mPLMk+qFWG3eSR0PL2ISKdASCI2nPp5JpGUWN2T2rkLv6IC7KsW0pblr2x9RcI2AJmCcbKHaATn86eKsK7ycDP2g+ziB5BBvY5lLU2NWDpkE8ht4j6f8qztLAh0fUQDM6mmcCQeZHiIygMeGbg9MCR5cp/Oyn2hDRqksmAQYAI3BjOcn1RSu7AzSpOa/XTH0x/y/rAjmWHJmfq/VV13YNZ9j3NLoJY4h0TgiIE/c2Fb0q7AZcY+okOJ25YHSCqXiNzqqn6pgnkOUbxA5eyH0bO7q/KHWrOaQ0kRMBwA7QInG4U8OLSWvGkjkenXuO4UhlEaRNJrg58AwIE7YBnecx+6e4UDS1VmPfpLg0B7mhskSAzeOW422Cb241zKA2ona1FvDQa4fKY+mC0ZIdpMn7pdmB748VDqXbgdO+0FoMO8A4Appol8dWzXJ4KbYcPrPbMNGSMuEmPCY81HuBUpGKoLZ+0hpPo4SJW9iXFTmIrSolF2FIa9JdJWC6k8PQJTwktNE+1dlbfg4/wCGsHauytlwatDd1yf6PpLyVLLMoxpqMK2Uc1uhXJU+oF8xUdyru9eqO5Kp42mlfdvwqK5dlWt49Udy5d3ii+aE9yDUcuPchvcumKyGly5qTHOTZRUkE1JIUpLDw5h0gd8gciZgE+fLsnaIy7cyRz7pJJDB6gG4OZzv7Ibd0kkRPe3n19Mrjz+cuiSSApVEgAH18O3upDHantAMbuJ5gu5Tzgc+64ksF+l3atDXCG6nkYBIwMczgbjbopdzSccvg+Qgb9UklnPr4qgrscQNic+Uux+iq9ZyeqSSy+asLG4fS0tdlsnSMbkEQOn3KRfXAkD7jORMS7lmPyEkkD/+VlYWbADq1sDohkh2dMuMmcduyg3Vs6GVaZJYxocGvdJ0sjYEQIk8/JJJGuft6iUfiJ7XOcGt+rxwZ33g4xMTsrE8WZVbUFXDS0aXfUSHFoI+kYEE7joupLcXjMuuHg/ccdDjCt7LiQdAOHH0SSWsJrMsSGcQZp1SYmNjujWV82rOmfp6iN+a6kks+EdYkzasKJhX/D7mAkkuby/Tl0ki6ypBusJJLnsiaJcXEqruXpJJsxop7xyprkpJLs8a+EF7kwuSSXQ6oE4rkpJInjkpJJLC/9k="/>
          <p:cNvSpPr>
            <a:spLocks noChangeAspect="1" noChangeArrowheads="1"/>
          </p:cNvSpPr>
          <p:nvPr/>
        </p:nvSpPr>
        <p:spPr bwMode="auto">
          <a:xfrm>
            <a:off x="1682502" y="-203151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1pPr>
            <a:lvl2pPr marL="742950" indent="-28575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2pPr>
            <a:lvl3pPr marL="11430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3pPr>
            <a:lvl4pPr marL="16002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4pPr>
            <a:lvl5pPr marL="20574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9pPr>
          </a:lstStyle>
          <a:p>
            <a:endParaRPr lang="en-US" altLang="en-US" sz="2672"/>
          </a:p>
        </p:txBody>
      </p:sp>
      <p:sp>
        <p:nvSpPr>
          <p:cNvPr id="10245" name="AutoShape 4" descr="data:image/jpeg;base64,/9j/4AAQSkZJRgABAQAAAQABAAD/2wCEAAkGBxQSEhQUEhQUFRUUFBQUFBQUFBcXFBQUFBQWFhQUFBQYHCggGBolHBQUITEhJSkrLi4uFx8zODMsNygtLisBCgoKDg0OFxAQGiwcHBwsLCwsLCwsLCwsLCwsLCwsLCwsLCwsLCwsLCwsLCwsLCwsLCwsLCwsLCwsLCwsLCwsLP/AABEIALcBEwMBIgACEQEDEQH/xAAbAAABBQEBAAAAAAAAAAAAAAADAAIEBQYBB//EADgQAAEDAwIEBAUDAwIHAAAAAAEAAhEDBCESMQVBUWFxgZGhBhMiMvCxwdEUQuEVYiNDUnKCkqL/xAAZAQADAQEBAAAAAAAAAAAAAAABAgMABAX/xAAhEQEBAQEAAgMBAQADAAAAAAAAAQIRAxIhMUFRBBMyQv/aAAwDAQACEQMRAD8Aw4ap9jeuYd1HcxINTp87Gw4dxaRlW1O86FYKi8hWVrfkJLly78P8be34gQr3h9+CsHb34KsbW9g4KTnEeWPRaYDguOtlT8F4jMAlaanBC3FZn2QDQUWraq6NNDqUUOBrxsdxeywslxGzwV6Xf2shZfiFjumxriP/AFrzuvbKHVoLV3Niq26tMLomnRjys4+mgOYrStRUV1NUjpzUJ9NRqjFZmmo1amiaIJYm6VILUxzURBA/M+y4GfnsiwmosHCbCIQuQgJulMIRQuPagUFwQ9PZGTHBBoCWpsIpCaQsYwhMhFhdeBJjblO8TiY5oCAQmwikLkICEV1Oj8hJbjdbt1NM0KZoTDTUZUM6AAT2J+hLSifnT21CFIpXhCiQnBbhbiL/AIdxssIXoXAviFrwBK8fClWd65hkFbkL6ce90qwdsiwvOfhz4omA4reWd2HiQUlnA+vin1aMqovLKZV+g1KcpLEvJ4+/MYW84d2VNe2GCvQbqzlU17Y7rTXHNyx5nd2sKufQW24jw7fCoq9nBXVnXXT4/IoHUlHr0ld1rVQ61BVXmuqR9NDdTVhUpIBZy5fkonQSEMhS6jEEtWYEtXIRNK5CAhQulqIWrgCBaC7pPkhuajuCGQsMAITYRnNTCFhDhO8JH6pFIBAY5pTC1HAXNKFEMMPb/wCf3XETQkgz0P5SaaaszQQzQXLNPPz5Ff8ALTTSVgaKYaSeVfPkQTTTdCnmihupJpVZrqFpXQFINNN0Jj8MpPLThbT4W+IiCGuKx2hPpEtMhDU7E957Ht9rfhwCmNeCvNeB8akAE5C09pxIzuufvLxz+1l5Wie1RK9vKLQuw4IrlrG1mVnL7h8rPXnDc7Lf1KUqvuLEHkjNWI3Fjz244f2VVc2S9Gr8M7KnvOFdlfPkNndjzqvbKDUoraX3DSDt7KjurKCr51K6s7lZ+rSUZzFd1rdQKtFMfqvLVwtUl1NN0ICjEJjgpDmoZCwAkJhailchAYCWobmqQQuFqxkUhcRi1NIQY1pRNMpkIlMoVq4WpI+lcSl69b+Qmut0S2uQeamtAK87248nliqdbITrdXnyEN1snmzzViiNFMdRV0+1QXWypNrZ8qmdQQzRVw+2QnWypNOjPlVZpJppK0NuhuoJ5pWalQaZLTIVzYcXLd1BNFNNFC5mi6xNNjZcZGMq6ZxSRgrzZjiOan2/EXBTuL+I3x2fT0C24qDgqxpVmuWFtL8FWttexsUpO/1qjRBUS5sgUrG91bqw3QN6zTLX3C55LO8R4T2XotSiCqy/ssJs6sJ62PL7nh8ThUt5ZwvSbzh6oOI8N7K+fIebYSrQQHUlpbmw7Ktq2vZVmuq531UVKSjPYrp1vIUGrRTG6riE2Ed7EOFhhpamQjtC45iU6O9qGWqVCG5iAxGISCKWphCwuhy6mJJeE41NrxRzVf2HxB1WTAT2hT14s0N+DOnpNnxRruas6dQFeV0a7m7Eq2s+Ovbuoa/z2fTl3/ls+nofygUw2oVDYfEjTur604ix+xClZrP2hcXP2G+0QX2iuWwVx1BabCWxROtUJ1srx1BDdQVJtTPkqidbIL7dX7rdCfap5tfPlZ6pSQ9CuLi2UJ1JVml5ZQ6LohW1vWwFWmki0nwhqdS3jrScPuSFo7K9BG6wdvd6Sra3vQTvChexD5zWy1Sh12SCs/S4g5vOQrO24o12DhDpvbqBcsiVBrWwcFoatIO2VTc0Cw42RmiKG64Z2VLd8MW3Dw4ZVbd0Qnm7G+mHdYwVX31npMxM9Vtbi1CiXPD9bD1GVWeUZux51d0sk9VDc1aTiFlE4VFUp5Vprq+NdAATwEtKcFqr0BzYSLZUioxBCBgHNQi1S3tQXtQ63UchdTyuIl6u2tTwF0NRA1B0cMDU8NTg1PDUQ4Y1Sre7e3YlCDV0NQ5KS5lX1j8SPb9y0Nl8SsduYWBDU8YU9eDNQ14M16pQvmP2IUnQDsvKqF49mxKurL4le37lHX+fU+nPrwWfTc/KXDRVFafEzTurO34wx3NS5qfaXLCubbCra1urw12uG6iVGAps7PnyWKz+nkFQqjIKui1Q7mknm1s+TqtcU5tYjZce3JTWpz8lWNK+MZVhbXEqmY3CuuF0pU9ciW5InW92W7FWtO4bUEHBUB9imC2IUup9Er2fRQ61oVJ/qXDByjUrgHdH24CjfSI3TqdKPBXla3ByFXXNGAt7BWZ4jYgkrFcZsvluXoN2OYVB8RUdbJjIVvHvlHGuaYktTIUs00F7F1ddrgQqjUUJPCU0R0JwRnNQ3rNoAhJOKSyfV+Gp4aoVO+ycY/jeFJpXAJjY887eST3jsHDE8NXKVQO26n0HVGCbrcDDU4NRQ1INR6WwMNXQ1F0JaUelsChIhF0rmlN1OhhGp1iNimQlC3JU7Fjb8Ve3mrO1431WbhOCTXizUtYjYN4gHc019wsoyoRzUhtwev52Uv8Ah4n6cXL3ZlNaVX07lSWOQueDN2LS3ZKuOF1A3dVNlVELtxcwDChrt+Bt9mvo8RYRujMrsdzC89bdlSbC71GJS3FjXFjc1KDT0QXWjVAtbJzxglTrXhzxuSp9TPp0oTa9CRspP9G8bFMc+NxCFvGss+2XvbUglZ+/AyDscFb67YxwnmsP8QBoJhNjfaWMhdW+l3YqJWpKfdvlNc2Wyu2a+HVNfCocEyUSuYKAVRXNJ4QagRg5MqBDpr8xEKS4UkUSZW22GI/z7rv9bhx6mZP5yA/IVaypJA54jv5evomXEgicAyR38VzPTulrQvdLZEzE85H5qHsp3D+KkTqM7eOP1H5lZd1fYdgI7bx6gLguM9uXsjOwlsehU7wOwDjOewzPspNGsCO5jyEwAsBbcSPM8gI/PzKtKXFHGIO5gj05/m6aaL1tGQcjZdLVC4fxKnpAP0yQOrR59MIt1Wh0jkCT0jn+num9i86PpTS1KyyADkwJ/hSflpptPURdKWlSNCRpp5tKxFLVyE+8qikwvdMDpufBRLDiTKoB+0nkTz6ApppKpLcLsounSRO+4B5+XNMLFvaFc1I1KuQolOq1xIBBI3HMfkJ5CF5S2LSleKaytqCzupFpXJCjrx/wlXzWBAdTLXS1RKPEOqsaVZrv1UNW5+1M+T+tV8M/EDQQyr9M4k7TyK1VzX05GV5bVcFylxiqwQ2oYGwOQoXvPg2dfHI9M/1gc2lRL6/aW4C89HxPVByAVaW/HnOEiPBS8l8kny27qz5B4nxR8kAFZm9c90zK2lUhwDnBonmuGxovbOtk9JEpMf6c5/EZ2fjzd9IlNZUgEFXHFX06dTDgQN4WevrkFx07L0Mbu59KS39Q7k5QmuSqvQNa6Z9KTXBnGF1xkIReuMekp5oNwSSdukt7B1nm15IM528o29yn13mJmXEmSOSjMxmN5g55dFJr1qTnsgaWDQHbknSBrdk7n6ufop/rt78IxfPl0/PBcH55KVWZT+WC06XCAWudqLsZe2BDR/tJkRueUdzgTjA7knA8t9/VGFvw40H05qZZsgjPhG/cjpso4DR/eJz/AGn+N9vJS2tGPrmR9QDSI2wTz5IWmkaCwumDJIH0k4IzkZEyeoXK1dpjJEnPLG/9vkPJVVR8GNcgb4PjH6oYyBmSeRDiOp/VCBcxpaHEg0HS09oc5d/1qoR9h7EPcIHcAQszXaIgHH/afP3hEsnOyNRaOcNP6BMTkaU3OtpJcWDvU3j/AGxKr3Xrw7Dw6DIMkeAznogsc4CPmu08wWEj0KiPpDcVHT2aQPQo8bvFjV4w8NLXF31AgiQWwd89M9EKheBpGJBz9MB23MfafZQNLtiZ/wDGPFIUXcifCP3n2TTsLZm/a8pcdY46SXuyPvjA23EkjwU1/GmUyBBMYB1O6zBB3WSqcOcXSMKQyyfzdPYgx7FH5SuMRq+H8VYXPLgAHjJLREZBz/KmODXAOpOBEQC2IgeGJWQZZu3DzPPJKl2zX080xBOXDV9D8c2HbxBlBO5n5V7Qc8u+3BB5EEEeJyCpOjrgcyq+2vHEDU0tdzLXAjyJyj1KrjGjvOqOmOS12jcxIuXtj6DygE9Z3MKNS4np2ILugIE+qrn8MqlxktLZlrS4geJA5z3UinZVJGqOrtMbzOxBnklust8LlvFAQNToJ5QUz+pycggcweuyhUbSvBAEnYEu5TjHJNbwa6BkNbB3EiPIKfcT9Hsn6lG+b18cLnzNW5CE/g9Z0k0oMQ1zXZHY5goP+k1mlx0uJPORy65Pt1W98f1vaf12tTn83QXUwMETB3mE021VoOoVCTsZAA8tSiXFSpEaS3lO7j74TzUv60sS30QdtQ7HZQ30+hnw3HiFEq3j+c+kTtvB8UKnxENEjXqyY/tnlPVNDcGqMIQXBOdxhpGQZx/b6zlRXXlIGWh7Sf8ApAj0TdrelELlz5ihi9k/VPiAPcFNddjofGP2n91qaY1Es1F1QTcN6u/9f8riHG9dfxW1Xu2PLl7oaNWYdyNonz2/RBhB1ddJXEgksxSntPimLoWGJdNoxk+vZFpA4y719N1CaD6orXPEEfm/8JTdWdSRH+0H1KJadPP98lV3zak5Az5bZx6I7b0NmYHUAgz4EIgu9QhBCjUuIsI3HmfXHJGZUB2M+CaEpVin0nIVUp1NPE7Rw7KeXZQQV3UiQe3fupDaigUn7ovzECVMp1UZtcquY9Ga9LSVPF0RzRqV6VW6k9jlLUgyNJY8Ug5Cv6fFmkbH2/lYeg5afh9GWLj80kLcxZN4ozuuvu2lVLrfKI2h4qF4W5hXTmnoqi4YCp9yFV1TlPihIrL62HRU9al2V/eOwqKu7K7PFq2LZQqjAo72qS96j1XLolPKCQuEJFy4XJlJShJc1JID0B5l28zn+MeBCFW3Ui3bu4/2mPLMk+qFWG3eSR0PL2ISKdASCI2nPp5JpGUWN2T2rkLv6IC7KsW0pblr2x9RcI2AJmCcbKHaATn86eKsK7ycDP2g+ziB5BBvY5lLU2NWDpkE8ht4j6f8qztLAh0fUQDM6mmcCQeZHiIygMeGbg9MCR5cp/Oyn2hDRqksmAQYAI3BjOcn1RSu7AzSpOa/XTH0x/y/rAjmWHJmfq/VV13YNZ9j3NLoJY4h0TgiIE/c2Fb0q7AZcY+okOJ25YHSCqXiNzqqn6pgnkOUbxA5eyH0bO7q/KHWrOaQ0kRMBwA7QInG4U8OLSWvGkjkenXuO4UhlEaRNJrg58AwIE7YBnecx+6e4UDS1VmPfpLg0B7mhskSAzeOW422Cb241zKA2ona1FvDQa4fKY+mC0ZIdpMn7pdmB748VDqXbgdO+0FoMO8A4Appol8dWzXJ4KbYcPrPbMNGSMuEmPCY81HuBUpGKoLZ+0hpPo4SJW9iXFTmIrSolF2FIa9JdJWC6k8PQJTwktNE+1dlbfg4/wCGsHauytlwatDd1yf6PpLyVLLMoxpqMK2Uc1uhXJU+oF8xUdyru9eqO5Kp42mlfdvwqK5dlWt49Udy5d3ii+aE9yDUcuPchvcumKyGly5qTHOTZRUkE1JIUpLDw5h0gd8gciZgE+fLsnaIy7cyRz7pJJDB6gG4OZzv7Ibd0kkRPe3n19Mrjz+cuiSSApVEgAH18O3upDHantAMbuJ5gu5Tzgc+64ksF+l3atDXCG6nkYBIwMczgbjbopdzSccvg+Qgb9UklnPr4qgrscQNic+Uux+iq9ZyeqSSy+asLG4fS0tdlsnSMbkEQOn3KRfXAkD7jORMS7lmPyEkkD/+VlYWbADq1sDohkh2dMuMmcduyg3Vs6GVaZJYxocGvdJ0sjYEQIk8/JJJGuft6iUfiJ7XOcGt+rxwZ33g4xMTsrE8WZVbUFXDS0aXfUSHFoI+kYEE7joupLcXjMuuHg/ccdDjCt7LiQdAOHH0SSWsJrMsSGcQZp1SYmNjujWV82rOmfp6iN+a6kks+EdYkzasKJhX/D7mAkkuby/Tl0ki6ypBusJJLnsiaJcXEqruXpJJsxop7xyprkpJLs8a+EF7kwuSSXQ6oE4rkpJInjkpJJLC/9k="/>
          <p:cNvSpPr>
            <a:spLocks noChangeAspect="1" noChangeArrowheads="1"/>
          </p:cNvSpPr>
          <p:nvPr/>
        </p:nvSpPr>
        <p:spPr bwMode="auto">
          <a:xfrm>
            <a:off x="1789658" y="-95994"/>
            <a:ext cx="2078385" cy="207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1pPr>
            <a:lvl2pPr marL="742950" indent="-28575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2pPr>
            <a:lvl3pPr marL="11430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3pPr>
            <a:lvl4pPr marL="16002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4pPr>
            <a:lvl5pPr marL="2057400" indent="-228600"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EFFFE"/>
                </a:solidFill>
                <a:latin typeface="Lucida Grande" charset="0"/>
                <a:sym typeface="Lucida Grande" charset="0"/>
              </a:defRPr>
            </a:lvl9pPr>
          </a:lstStyle>
          <a:p>
            <a:endParaRPr lang="en-US" altLang="en-US" sz="2672"/>
          </a:p>
        </p:txBody>
      </p:sp>
      <p:pic>
        <p:nvPicPr>
          <p:cNvPr id="10246" name="Picture 6" descr="http://i.dailymail.co.uk/i/pix/2014/03/13/article-2579940-1C3FF56700000578-76_964x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103808"/>
            <a:ext cx="3638848" cy="24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8" y="-13395"/>
            <a:ext cx="4179094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970485" y="1232297"/>
            <a:ext cx="3889995" cy="5947172"/>
          </a:xfrm>
        </p:spPr>
        <p:txBody>
          <a:bodyPr/>
          <a:lstStyle/>
          <a:p>
            <a:pPr>
              <a:defRPr/>
            </a:pPr>
            <a:r>
              <a:rPr lang="en-US" sz="4219" dirty="0">
                <a:solidFill>
                  <a:schemeClr val="accent6"/>
                </a:solidFill>
              </a:rPr>
              <a:t>Troposphere</a:t>
            </a:r>
          </a:p>
          <a:p>
            <a:pPr>
              <a:defRPr/>
            </a:pPr>
            <a:r>
              <a:rPr lang="en-US" sz="4219" dirty="0">
                <a:solidFill>
                  <a:schemeClr val="accent6"/>
                </a:solidFill>
              </a:rPr>
              <a:t>Stratosphere</a:t>
            </a:r>
          </a:p>
          <a:p>
            <a:pPr>
              <a:defRPr/>
            </a:pPr>
            <a:r>
              <a:rPr lang="en-US" sz="4219" dirty="0">
                <a:solidFill>
                  <a:schemeClr val="accent6"/>
                </a:solidFill>
              </a:rPr>
              <a:t>Mesosphere</a:t>
            </a:r>
          </a:p>
          <a:p>
            <a:pPr>
              <a:defRPr/>
            </a:pPr>
            <a:r>
              <a:rPr lang="en-US" sz="4219" dirty="0">
                <a:solidFill>
                  <a:schemeClr val="accent6"/>
                </a:solidFill>
              </a:rPr>
              <a:t>Thermosphere</a:t>
            </a:r>
          </a:p>
          <a:p>
            <a:pPr>
              <a:defRPr/>
            </a:pPr>
            <a:r>
              <a:rPr lang="en-US" sz="4219" dirty="0">
                <a:solidFill>
                  <a:schemeClr val="accent6"/>
                </a:solidFill>
              </a:rPr>
              <a:t>Exosphere</a:t>
            </a:r>
          </a:p>
        </p:txBody>
      </p:sp>
    </p:spTree>
    <p:extLst>
      <p:ext uri="{BB962C8B-B14F-4D97-AF65-F5344CB8AC3E}">
        <p14:creationId xmlns:p14="http://schemas.microsoft.com/office/powerpoint/2010/main" val="5086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506266" y="214312"/>
            <a:ext cx="7161609" cy="1214438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Unequal Heating of Earth</a:t>
            </a:r>
          </a:p>
        </p:txBody>
      </p:sp>
      <p:sp>
        <p:nvSpPr>
          <p:cNvPr id="12291" name="Rectangle 2"/>
          <p:cNvSpPr>
            <a:spLocks/>
          </p:cNvSpPr>
          <p:nvPr/>
        </p:nvSpPr>
        <p:spPr bwMode="auto">
          <a:xfrm>
            <a:off x="2559844" y="1339453"/>
            <a:ext cx="712589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1000" indent="-381000">
              <a:spcBef>
                <a:spcPts val="4200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1pPr>
            <a:lvl2pPr marL="711200" indent="-381000">
              <a:spcBef>
                <a:spcPts val="4200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2pPr>
            <a:lvl3pPr marL="1092200" indent="-381000">
              <a:spcBef>
                <a:spcPts val="4200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3pPr>
            <a:lvl4pPr marL="1473200" indent="-381000">
              <a:spcBef>
                <a:spcPts val="4200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4pPr>
            <a:lvl5pPr marL="1854200" indent="-381000">
              <a:spcBef>
                <a:spcPts val="4200"/>
              </a:spcBef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5pPr>
            <a:lvl6pPr marL="2311400" indent="-38100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6pPr>
            <a:lvl7pPr marL="2768600" indent="-38100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7pPr>
            <a:lvl8pPr marL="3225800" indent="-38100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8pPr>
            <a:lvl9pPr marL="3683000" indent="-38100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FEFFFE"/>
              </a:buClr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9pPr>
          </a:lstStyle>
          <a:p>
            <a:pPr eaLnBrk="1" hangingPunct="1">
              <a:buClrTx/>
            </a:pPr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As the Sun's energy passes through the atmosphere and strikes land and water, it warms the surface of Earth.  But this warming does not occur evenly across the planet.</a:t>
            </a:r>
          </a:p>
        </p:txBody>
      </p:sp>
    </p:spTree>
    <p:extLst>
      <p:ext uri="{BB962C8B-B14F-4D97-AF65-F5344CB8AC3E}">
        <p14:creationId xmlns:p14="http://schemas.microsoft.com/office/powerpoint/2010/main" val="12973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416969" y="178594"/>
            <a:ext cx="7322344" cy="1000125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Unequal Heating of Earth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399109" y="1607344"/>
            <a:ext cx="7359179" cy="4018359"/>
          </a:xfrm>
        </p:spPr>
        <p:txBody>
          <a:bodyPr/>
          <a:lstStyle/>
          <a:p>
            <a:pPr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This unequal heating is because:</a:t>
            </a:r>
          </a:p>
          <a:p>
            <a:pPr marL="803643" lvl="2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 The variation in angle at which the Sun's rays strike</a:t>
            </a:r>
          </a:p>
          <a:p>
            <a:pPr marL="803643" lvl="2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 The amount of surface area over which the Sun's rays are distributed</a:t>
            </a:r>
          </a:p>
          <a:p>
            <a:pPr marL="803643" lvl="2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 Some areas of Earth reflect more solar energy than others.  (Albedo)</a:t>
            </a:r>
          </a:p>
        </p:txBody>
      </p:sp>
    </p:spTree>
    <p:extLst>
      <p:ext uri="{BB962C8B-B14F-4D97-AF65-F5344CB8AC3E}">
        <p14:creationId xmlns:p14="http://schemas.microsoft.com/office/powerpoint/2010/main" val="5995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662</Words>
  <Application>Microsoft Office PowerPoint</Application>
  <PresentationFormat>Widescreen</PresentationFormat>
  <Paragraphs>73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Book Antiqua</vt:lpstr>
      <vt:lpstr>Century Gothic</vt:lpstr>
      <vt:lpstr>Lucida Grande</vt:lpstr>
      <vt:lpstr>Wingdings 3</vt:lpstr>
      <vt:lpstr>Slice</vt:lpstr>
      <vt:lpstr>PowerPoint Presentation</vt:lpstr>
      <vt:lpstr>Global Processes Determine Weather and Climate </vt:lpstr>
      <vt:lpstr>Processes that affect the distribution of heat and precipitation</vt:lpstr>
      <vt:lpstr>Earth's Atmosphere</vt:lpstr>
      <vt:lpstr>Earth's Atmosphere</vt:lpstr>
      <vt:lpstr>Earth's Atmosphere</vt:lpstr>
      <vt:lpstr>PowerPoint Presentation</vt:lpstr>
      <vt:lpstr>Unequal Heating of Earth</vt:lpstr>
      <vt:lpstr>Unequal Heating of Earth</vt:lpstr>
      <vt:lpstr>Differential Heating of the Earth</vt:lpstr>
      <vt:lpstr>PowerPoint Presentation</vt:lpstr>
      <vt:lpstr>Atmospheric Convection Currents</vt:lpstr>
      <vt:lpstr>Atmospheric Convection Currents</vt:lpstr>
      <vt:lpstr>Formation of Convection Currents</vt:lpstr>
      <vt:lpstr>Formation of Convection Currents</vt:lpstr>
      <vt:lpstr>PowerPoint Presentation</vt:lpstr>
      <vt:lpstr>Earth's Rotation and the Coriolis Effect</vt:lpstr>
      <vt:lpstr>PowerPoint Presentation</vt:lpstr>
      <vt:lpstr>Earth's Rotation and the Coriolis Effect</vt:lpstr>
      <vt:lpstr>PowerPoint Presentation</vt:lpstr>
      <vt:lpstr>Earth's Tilt and the Seasons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Stoney Foster</dc:creator>
  <cp:lastModifiedBy>Stoney Foster</cp:lastModifiedBy>
  <cp:revision>3</cp:revision>
  <dcterms:created xsi:type="dcterms:W3CDTF">2017-10-21T22:23:26Z</dcterms:created>
  <dcterms:modified xsi:type="dcterms:W3CDTF">2017-10-21T22:26:10Z</dcterms:modified>
</cp:coreProperties>
</file>