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16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9CE863A-5E5C-49D1-A8B9-A1521F446192}"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45554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94581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3530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403060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98262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408334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2205573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298936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428113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E863A-5E5C-49D1-A8B9-A1521F446192}"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282151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CE863A-5E5C-49D1-A8B9-A1521F446192}"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335593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CE863A-5E5C-49D1-A8B9-A1521F446192}"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48868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CE863A-5E5C-49D1-A8B9-A1521F446192}"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249369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E863A-5E5C-49D1-A8B9-A1521F446192}"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318819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E863A-5E5C-49D1-A8B9-A1521F446192}"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247376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E863A-5E5C-49D1-A8B9-A1521F446192}"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34BC8-F107-4C3A-835E-969E3540FB0F}" type="slidenum">
              <a:rPr lang="en-US" smtClean="0"/>
              <a:t>‹#›</a:t>
            </a:fld>
            <a:endParaRPr lang="en-US"/>
          </a:p>
        </p:txBody>
      </p:sp>
    </p:spTree>
    <p:extLst>
      <p:ext uri="{BB962C8B-B14F-4D97-AF65-F5344CB8AC3E}">
        <p14:creationId xmlns:p14="http://schemas.microsoft.com/office/powerpoint/2010/main" val="161915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9CE863A-5E5C-49D1-A8B9-A1521F446192}" type="datetimeFigureOut">
              <a:rPr lang="en-US" smtClean="0"/>
              <a:t>10/21/2017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9134BC8-F107-4C3A-835E-969E3540FB0F}" type="slidenum">
              <a:rPr lang="en-US" smtClean="0"/>
              <a:t>‹#›</a:t>
            </a:fld>
            <a:endParaRPr lang="en-US"/>
          </a:p>
        </p:txBody>
      </p:sp>
    </p:spTree>
    <p:extLst>
      <p:ext uri="{BB962C8B-B14F-4D97-AF65-F5344CB8AC3E}">
        <p14:creationId xmlns:p14="http://schemas.microsoft.com/office/powerpoint/2010/main" val="23845356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ceantoday.noaa.gov/elninolanina/welcome.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education.nationalgeographic.com/encyclopedia/great-pacific-garbage-pat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2416969" y="178594"/>
            <a:ext cx="7375922" cy="946547"/>
          </a:xfrm>
        </p:spPr>
        <p:txBody>
          <a:bodyPr/>
          <a:lstStyle/>
          <a:p>
            <a:pPr eaLnBrk="1" hangingPunct="1"/>
            <a:r>
              <a:rPr lang="en-US" altLang="en-US" sz="3375" b="1">
                <a:latin typeface="Book Antiqua" panose="02040602050305030304" pitchFamily="18" charset="0"/>
              </a:rPr>
              <a:t>Ocean Currents</a:t>
            </a:r>
          </a:p>
        </p:txBody>
      </p:sp>
      <p:sp>
        <p:nvSpPr>
          <p:cNvPr id="22530" name="Rectangle 2"/>
          <p:cNvSpPr>
            <a:spLocks noGrp="1" noChangeArrowheads="1"/>
          </p:cNvSpPr>
          <p:nvPr>
            <p:ph idx="1"/>
          </p:nvPr>
        </p:nvSpPr>
        <p:spPr>
          <a:xfrm>
            <a:off x="2559844" y="1393031"/>
            <a:ext cx="7358063" cy="4018359"/>
          </a:xfrm>
        </p:spPr>
        <p:txBody>
          <a:bodyPr>
            <a:normAutofit fontScale="92500" lnSpcReduction="10000"/>
          </a:bodyPr>
          <a:lstStyle/>
          <a:p>
            <a:pPr eaLnBrk="1" hangingPunct="1"/>
            <a:r>
              <a:rPr lang="en-US" altLang="en-US" sz="2531">
                <a:solidFill>
                  <a:schemeClr val="bg1"/>
                </a:solidFill>
                <a:latin typeface="Book Antiqua" panose="02040602050305030304" pitchFamily="18" charset="0"/>
              </a:rPr>
              <a:t>Ocean currents are driven by a combination of temperature, gravity, prevailing winds, the Coriolis effect, and the locations of continents.</a:t>
            </a:r>
          </a:p>
          <a:p>
            <a:pPr>
              <a:spcBef>
                <a:spcPts val="2654"/>
              </a:spcBef>
            </a:pPr>
            <a:r>
              <a:rPr lang="en-US" altLang="en-US" sz="2531">
                <a:solidFill>
                  <a:schemeClr val="bg1"/>
                </a:solidFill>
                <a:latin typeface="Book Antiqua" panose="02040602050305030304" pitchFamily="18" charset="0"/>
              </a:rPr>
              <a:t>Warm water, like warm air, expands and rises.  </a:t>
            </a:r>
          </a:p>
          <a:p>
            <a:pPr>
              <a:spcBef>
                <a:spcPts val="2654"/>
              </a:spcBef>
            </a:pPr>
            <a:r>
              <a:rPr lang="en-US" altLang="en-US" sz="2531">
                <a:solidFill>
                  <a:schemeClr val="bg1"/>
                </a:solidFill>
                <a:latin typeface="Book Antiqua" panose="02040602050305030304" pitchFamily="18" charset="0"/>
              </a:rPr>
              <a:t>Gyres- the large-scale patterns of water circulation.  The ocean surface currents rotate in a clockwise direction in the Northern Hemisphere and a counterclockwise direction in the Southern Hemisphere.  </a:t>
            </a:r>
          </a:p>
        </p:txBody>
      </p:sp>
    </p:spTree>
    <p:extLst>
      <p:ext uri="{BB962C8B-B14F-4D97-AF65-F5344CB8AC3E}">
        <p14:creationId xmlns:p14="http://schemas.microsoft.com/office/powerpoint/2010/main" val="3218903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2416969" y="178594"/>
            <a:ext cx="7375922" cy="732234"/>
          </a:xfrm>
        </p:spPr>
        <p:txBody>
          <a:bodyPr>
            <a:normAutofit fontScale="90000"/>
          </a:bodyPr>
          <a:lstStyle/>
          <a:p>
            <a:pPr eaLnBrk="1" hangingPunct="1"/>
            <a:r>
              <a:rPr lang="en-US" altLang="en-US" sz="3375" b="1">
                <a:latin typeface="Book Antiqua" panose="02040602050305030304" pitchFamily="18" charset="0"/>
              </a:rPr>
              <a:t>El Nino-Southern Oscillation</a:t>
            </a:r>
            <a:r>
              <a:rPr lang="en-US" altLang="en-US" sz="2531">
                <a:latin typeface="Book Antiqua" panose="02040602050305030304" pitchFamily="18" charset="0"/>
              </a:rPr>
              <a:t> </a:t>
            </a:r>
          </a:p>
        </p:txBody>
      </p:sp>
      <p:sp>
        <p:nvSpPr>
          <p:cNvPr id="36867" name="Rectangle 2"/>
          <p:cNvSpPr>
            <a:spLocks noGrp="1" noChangeArrowheads="1"/>
          </p:cNvSpPr>
          <p:nvPr>
            <p:ph idx="1"/>
          </p:nvPr>
        </p:nvSpPr>
        <p:spPr>
          <a:xfrm>
            <a:off x="2506265" y="1714500"/>
            <a:ext cx="7358063" cy="4018359"/>
          </a:xfrm>
        </p:spPr>
        <p:txBody>
          <a:bodyPr>
            <a:normAutofit lnSpcReduction="10000"/>
          </a:bodyPr>
          <a:lstStyle/>
          <a:p>
            <a:pPr eaLnBrk="1" hangingPunct="1"/>
            <a:r>
              <a:rPr lang="en-US" altLang="en-US" smtClean="0">
                <a:solidFill>
                  <a:schemeClr val="bg1"/>
                </a:solidFill>
                <a:latin typeface="Book Antiqua" panose="02040602050305030304" pitchFamily="18" charset="0"/>
              </a:rPr>
              <a:t>First, the trade winds near South America weaken.</a:t>
            </a:r>
          </a:p>
          <a:p>
            <a:pPr>
              <a:spcBef>
                <a:spcPts val="2092"/>
              </a:spcBef>
            </a:pPr>
            <a:r>
              <a:rPr lang="en-US" altLang="en-US" smtClean="0">
                <a:solidFill>
                  <a:schemeClr val="bg1"/>
                </a:solidFill>
                <a:latin typeface="Book Antiqua" panose="02040602050305030304" pitchFamily="18" charset="0"/>
              </a:rPr>
              <a:t>This weakening allows warm equatorial water from the western Pacific to move eastward toward the west coast of South America.</a:t>
            </a:r>
          </a:p>
          <a:p>
            <a:pPr>
              <a:spcBef>
                <a:spcPts val="2092"/>
              </a:spcBef>
            </a:pPr>
            <a:r>
              <a:rPr lang="en-US" altLang="en-US" smtClean="0">
                <a:solidFill>
                  <a:schemeClr val="bg1"/>
                </a:solidFill>
                <a:latin typeface="Book Antiqua" panose="02040602050305030304" pitchFamily="18" charset="0"/>
              </a:rPr>
              <a:t>The movement of warm water and air toward South America suppresses upwelling off the coast of Peru and decreases productivity there, reducing fish populations near the coast.  </a:t>
            </a:r>
          </a:p>
          <a:p>
            <a:pPr>
              <a:spcBef>
                <a:spcPts val="2092"/>
              </a:spcBef>
            </a:pPr>
            <a:r>
              <a:rPr lang="en-US" altLang="en-US" smtClean="0">
                <a:solidFill>
                  <a:schemeClr val="bg1"/>
                </a:solidFill>
                <a:latin typeface="Book Antiqua" panose="02040602050305030304" pitchFamily="18" charset="0"/>
              </a:rPr>
              <a:t>These periodic changes in wind and ocean currents are collectively called the EL Nino-Southern Oscillation, or ENSO.</a:t>
            </a:r>
            <a:r>
              <a:rPr lang="en-US" altLang="en-US" smtClean="0">
                <a:latin typeface="Book Antiqua" panose="02040602050305030304" pitchFamily="18" charset="0"/>
              </a:rPr>
              <a:t>  </a:t>
            </a:r>
          </a:p>
        </p:txBody>
      </p:sp>
    </p:spTree>
    <p:extLst>
      <p:ext uri="{BB962C8B-B14F-4D97-AF65-F5344CB8AC3E}">
        <p14:creationId xmlns:p14="http://schemas.microsoft.com/office/powerpoint/2010/main" val="2721927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altLang="en-US" smtClean="0"/>
          </a:p>
        </p:txBody>
      </p:sp>
      <p:sp>
        <p:nvSpPr>
          <p:cNvPr id="37891" name="Content Placeholder 2"/>
          <p:cNvSpPr>
            <a:spLocks noGrp="1"/>
          </p:cNvSpPr>
          <p:nvPr>
            <p:ph idx="1"/>
          </p:nvPr>
        </p:nvSpPr>
        <p:spPr/>
        <p:txBody>
          <a:bodyPr/>
          <a:lstStyle/>
          <a:p>
            <a:endParaRPr lang="en-US" altLang="en-US" smtClean="0"/>
          </a:p>
        </p:txBody>
      </p:sp>
      <p:pic>
        <p:nvPicPr>
          <p:cNvPr id="37892" name="Picture 4" descr="http://biophysics.sbg.ac.at/atmo/el-scans/el-ni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844" y="100459"/>
            <a:ext cx="6536531" cy="358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http://biophysics.sbg.ac.at/atmo/el-scans/el-nin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2" y="3687961"/>
            <a:ext cx="7750969" cy="2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265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sp>
        <p:nvSpPr>
          <p:cNvPr id="38915" name="Content Placeholder 2"/>
          <p:cNvSpPr>
            <a:spLocks noGrp="1"/>
          </p:cNvSpPr>
          <p:nvPr>
            <p:ph idx="1"/>
          </p:nvPr>
        </p:nvSpPr>
        <p:spPr/>
        <p:txBody>
          <a:bodyPr/>
          <a:lstStyle/>
          <a:p>
            <a:endParaRPr lang="en-US" altLang="en-US" smtClean="0"/>
          </a:p>
        </p:txBody>
      </p:sp>
      <p:pic>
        <p:nvPicPr>
          <p:cNvPr id="38916" name="Picture 2" descr="https://localtvkdvr.files.wordpress.com/2015/08/el-nino-2015-winter-impacts.jpg?w=770&amp;h=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969" y="375047"/>
            <a:ext cx="7447359" cy="53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2"/>
          <p:cNvSpPr txBox="1">
            <a:spLocks noChangeArrowheads="1"/>
          </p:cNvSpPr>
          <p:nvPr/>
        </p:nvSpPr>
        <p:spPr bwMode="auto">
          <a:xfrm>
            <a:off x="2416969" y="6161485"/>
            <a:ext cx="6786563" cy="21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a:solidFill>
                  <a:srgbClr val="FEFFFE"/>
                </a:solidFill>
                <a:latin typeface="Lucida Grande" charset="0"/>
                <a:sym typeface="Lucida Grande" charset="0"/>
              </a:defRPr>
            </a:lvl1pPr>
            <a:lvl2pPr marL="742950" indent="-285750">
              <a:defRPr sz="3800">
                <a:solidFill>
                  <a:srgbClr val="FEFFFE"/>
                </a:solidFill>
                <a:latin typeface="Lucida Grande" charset="0"/>
                <a:sym typeface="Lucida Grande" charset="0"/>
              </a:defRPr>
            </a:lvl2pPr>
            <a:lvl3pPr marL="1143000" indent="-228600">
              <a:defRPr sz="3800">
                <a:solidFill>
                  <a:srgbClr val="FEFFFE"/>
                </a:solidFill>
                <a:latin typeface="Lucida Grande" charset="0"/>
                <a:sym typeface="Lucida Grande" charset="0"/>
              </a:defRPr>
            </a:lvl3pPr>
            <a:lvl4pPr marL="1600200" indent="-228600">
              <a:defRPr sz="3800">
                <a:solidFill>
                  <a:srgbClr val="FEFFFE"/>
                </a:solidFill>
                <a:latin typeface="Lucida Grande" charset="0"/>
                <a:sym typeface="Lucida Grande" charset="0"/>
              </a:defRPr>
            </a:lvl4pPr>
            <a:lvl5pPr marL="2057400" indent="-228600">
              <a:defRPr sz="3800">
                <a:solidFill>
                  <a:srgbClr val="FEFFFE"/>
                </a:solidFill>
                <a:latin typeface="Lucida Grande" charset="0"/>
                <a:sym typeface="Lucida Grande" charset="0"/>
              </a:defRPr>
            </a:lvl5pPr>
            <a:lvl6pPr marL="2514600" indent="-228600" eaLnBrk="0" fontAlgn="base" hangingPunct="0">
              <a:spcBef>
                <a:spcPct val="0"/>
              </a:spcBef>
              <a:spcAft>
                <a:spcPct val="0"/>
              </a:spcAft>
              <a:defRPr sz="3800">
                <a:solidFill>
                  <a:srgbClr val="FEFFFE"/>
                </a:solidFill>
                <a:latin typeface="Lucida Grande" charset="0"/>
                <a:sym typeface="Lucida Grande" charset="0"/>
              </a:defRPr>
            </a:lvl6pPr>
            <a:lvl7pPr marL="2971800" indent="-228600" eaLnBrk="0" fontAlgn="base" hangingPunct="0">
              <a:spcBef>
                <a:spcPct val="0"/>
              </a:spcBef>
              <a:spcAft>
                <a:spcPct val="0"/>
              </a:spcAft>
              <a:defRPr sz="3800">
                <a:solidFill>
                  <a:srgbClr val="FEFFFE"/>
                </a:solidFill>
                <a:latin typeface="Lucida Grande" charset="0"/>
                <a:sym typeface="Lucida Grande" charset="0"/>
              </a:defRPr>
            </a:lvl7pPr>
            <a:lvl8pPr marL="3429000" indent="-228600" eaLnBrk="0" fontAlgn="base" hangingPunct="0">
              <a:spcBef>
                <a:spcPct val="0"/>
              </a:spcBef>
              <a:spcAft>
                <a:spcPct val="0"/>
              </a:spcAft>
              <a:defRPr sz="3800">
                <a:solidFill>
                  <a:srgbClr val="FEFFFE"/>
                </a:solidFill>
                <a:latin typeface="Lucida Grande" charset="0"/>
                <a:sym typeface="Lucida Grande" charset="0"/>
              </a:defRPr>
            </a:lvl8pPr>
            <a:lvl9pPr marL="3886200" indent="-228600" eaLnBrk="0" fontAlgn="base" hangingPunct="0">
              <a:spcBef>
                <a:spcPct val="0"/>
              </a:spcBef>
              <a:spcAft>
                <a:spcPct val="0"/>
              </a:spcAft>
              <a:defRPr sz="3800">
                <a:solidFill>
                  <a:srgbClr val="FEFFFE"/>
                </a:solidFill>
                <a:latin typeface="Lucida Grande" charset="0"/>
                <a:sym typeface="Lucida Grande" charset="0"/>
              </a:defRPr>
            </a:lvl9pPr>
          </a:lstStyle>
          <a:p>
            <a:r>
              <a:rPr lang="en-US" altLang="en-US" sz="773">
                <a:solidFill>
                  <a:schemeClr val="bg2"/>
                </a:solidFill>
                <a:hlinkClick r:id="rId3"/>
              </a:rPr>
              <a:t>https://oceantoday.noaa.gov/elninolanina/welcome.html</a:t>
            </a:r>
            <a:r>
              <a:rPr lang="en-US" altLang="en-US" sz="773">
                <a:solidFill>
                  <a:schemeClr val="bg2"/>
                </a:solidFill>
              </a:rPr>
              <a:t> </a:t>
            </a:r>
          </a:p>
        </p:txBody>
      </p:sp>
    </p:spTree>
    <p:extLst>
      <p:ext uri="{BB962C8B-B14F-4D97-AF65-F5344CB8AC3E}">
        <p14:creationId xmlns:p14="http://schemas.microsoft.com/office/powerpoint/2010/main" val="1231325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416969" y="178594"/>
            <a:ext cx="7358063" cy="839391"/>
          </a:xfrm>
        </p:spPr>
        <p:txBody>
          <a:bodyPr/>
          <a:lstStyle/>
          <a:p>
            <a:r>
              <a:rPr lang="en-US" altLang="en-US" sz="3375"/>
              <a:t>Chapter Review</a:t>
            </a:r>
          </a:p>
        </p:txBody>
      </p:sp>
      <p:sp>
        <p:nvSpPr>
          <p:cNvPr id="39939" name="Content Placeholder 2"/>
          <p:cNvSpPr>
            <a:spLocks noGrp="1"/>
          </p:cNvSpPr>
          <p:nvPr>
            <p:ph idx="1"/>
          </p:nvPr>
        </p:nvSpPr>
        <p:spPr>
          <a:xfrm>
            <a:off x="2416969" y="642938"/>
            <a:ext cx="7358063" cy="6054328"/>
          </a:xfrm>
        </p:spPr>
        <p:txBody>
          <a:bodyPr/>
          <a:lstStyle/>
          <a:p>
            <a:r>
              <a:rPr lang="en-US" altLang="en-US" sz="2531">
                <a:solidFill>
                  <a:schemeClr val="tx2"/>
                </a:solidFill>
              </a:rPr>
              <a:t>Most important concepts are</a:t>
            </a:r>
          </a:p>
          <a:p>
            <a:r>
              <a:rPr lang="en-US" altLang="en-US" sz="1969">
                <a:solidFill>
                  <a:schemeClr val="tx2"/>
                </a:solidFill>
              </a:rPr>
              <a:t>Layers of the Earth’s atmosphere</a:t>
            </a:r>
          </a:p>
          <a:p>
            <a:r>
              <a:rPr lang="en-US" altLang="en-US" sz="1969">
                <a:solidFill>
                  <a:schemeClr val="tx2"/>
                </a:solidFill>
              </a:rPr>
              <a:t>How temperature changes in each layer</a:t>
            </a:r>
          </a:p>
          <a:p>
            <a:r>
              <a:rPr lang="en-US" altLang="en-US" sz="1969">
                <a:solidFill>
                  <a:schemeClr val="tx2"/>
                </a:solidFill>
              </a:rPr>
              <a:t>The processes that affect climate</a:t>
            </a:r>
          </a:p>
          <a:p>
            <a:r>
              <a:rPr lang="en-US" altLang="en-US" sz="1969">
                <a:solidFill>
                  <a:schemeClr val="tx2"/>
                </a:solidFill>
              </a:rPr>
              <a:t>How ocean currents influence weather and climate on Earth</a:t>
            </a:r>
          </a:p>
          <a:p>
            <a:r>
              <a:rPr lang="en-US" altLang="en-US" sz="1969">
                <a:solidFill>
                  <a:schemeClr val="tx2"/>
                </a:solidFill>
              </a:rPr>
              <a:t>Be familiar with the different types of biomes</a:t>
            </a:r>
          </a:p>
          <a:p>
            <a:pPr lvl="1"/>
            <a:r>
              <a:rPr lang="en-US" altLang="en-US" sz="1969">
                <a:solidFill>
                  <a:schemeClr val="tx2"/>
                </a:solidFill>
              </a:rPr>
              <a:t>A general understanding of biomes</a:t>
            </a:r>
          </a:p>
        </p:txBody>
      </p:sp>
    </p:spTree>
    <p:extLst>
      <p:ext uri="{BB962C8B-B14F-4D97-AF65-F5344CB8AC3E}">
        <p14:creationId xmlns:p14="http://schemas.microsoft.com/office/powerpoint/2010/main" val="2204354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pic>
        <p:nvPicPr>
          <p:cNvPr id="76802" name="Picture 2" descr="http://cimioutdoored.org/wp-content/uploads/2014/12/Map-of-ocean-gyres_full_size_landscap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6172" y="152921"/>
            <a:ext cx="6697266" cy="3321844"/>
          </a:xfrm>
          <a:noFill/>
        </p:spPr>
      </p:pic>
      <p:pic>
        <p:nvPicPr>
          <p:cNvPr id="76804" name="Picture 4" descr="http://www.bluebird-electric.net/oceanography/ocean_pictures/SeaNet-World-Map-Great-Oceanic-Garbage-Patches-10-Year-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57" y="1035844"/>
            <a:ext cx="7869287" cy="51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20578" y="6413748"/>
            <a:ext cx="7815709" cy="481927"/>
          </a:xfrm>
          <a:prstGeom prst="rect">
            <a:avLst/>
          </a:prstGeom>
          <a:noFill/>
        </p:spPr>
        <p:txBody>
          <a:bodyPr>
            <a:spAutoFit/>
          </a:bodyPr>
          <a:lstStyle/>
          <a:p>
            <a:pPr>
              <a:defRPr/>
            </a:pPr>
            <a:r>
              <a:rPr lang="en-US" sz="1266" dirty="0">
                <a:solidFill>
                  <a:schemeClr val="accent6">
                    <a:lumMod val="60000"/>
                    <a:lumOff val="40000"/>
                  </a:schemeClr>
                </a:solidFill>
                <a:hlinkClick r:id="rId4"/>
              </a:rPr>
              <a:t>http://education.nationalgeographic.com/encyclopedia/great-pacific-garbage-patch/</a:t>
            </a:r>
            <a:endParaRPr lang="en-US" sz="1266" dirty="0">
              <a:solidFill>
                <a:schemeClr val="accent6">
                  <a:lumMod val="60000"/>
                  <a:lumOff val="40000"/>
                </a:schemeClr>
              </a:solidFill>
            </a:endParaRPr>
          </a:p>
          <a:p>
            <a:pPr>
              <a:defRPr/>
            </a:pPr>
            <a:endParaRPr lang="en-US" sz="1266" dirty="0">
              <a:solidFill>
                <a:schemeClr val="accent6">
                  <a:lumMod val="60000"/>
                  <a:lumOff val="40000"/>
                </a:schemeClr>
              </a:solidFill>
            </a:endParaRPr>
          </a:p>
        </p:txBody>
      </p:sp>
    </p:spTree>
    <p:extLst>
      <p:ext uri="{BB962C8B-B14F-4D97-AF65-F5344CB8AC3E}">
        <p14:creationId xmlns:p14="http://schemas.microsoft.com/office/powerpoint/2010/main" val="526473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416969" y="178594"/>
            <a:ext cx="7268766" cy="946547"/>
          </a:xfrm>
        </p:spPr>
        <p:txBody>
          <a:bodyPr/>
          <a:lstStyle/>
          <a:p>
            <a:pPr eaLnBrk="1" hangingPunct="1"/>
            <a:r>
              <a:rPr lang="en-US" altLang="en-US" sz="3375" b="1">
                <a:latin typeface="Book Antiqua" panose="02040602050305030304" pitchFamily="18" charset="0"/>
              </a:rPr>
              <a:t>Upwelling</a:t>
            </a:r>
          </a:p>
        </p:txBody>
      </p:sp>
      <p:sp>
        <p:nvSpPr>
          <p:cNvPr id="23554" name="Rectangle 2"/>
          <p:cNvSpPr>
            <a:spLocks noGrp="1" noChangeArrowheads="1"/>
          </p:cNvSpPr>
          <p:nvPr>
            <p:ph idx="1"/>
          </p:nvPr>
        </p:nvSpPr>
        <p:spPr>
          <a:xfrm>
            <a:off x="2506265" y="1660922"/>
            <a:ext cx="7358063" cy="4018359"/>
          </a:xfrm>
        </p:spPr>
        <p:txBody>
          <a:bodyPr/>
          <a:lstStyle/>
          <a:p>
            <a:pPr eaLnBrk="1" hangingPunct="1"/>
            <a:r>
              <a:rPr lang="en-US" altLang="en-US" sz="2812">
                <a:solidFill>
                  <a:schemeClr val="bg1"/>
                </a:solidFill>
                <a:latin typeface="Book Antiqua" panose="02040602050305030304" pitchFamily="18" charset="0"/>
              </a:rPr>
              <a:t>Upwelling- as the surface currents separate from one another, deeper waters rise and replace the water that has moved away.  </a:t>
            </a:r>
          </a:p>
          <a:p>
            <a:pPr>
              <a:spcBef>
                <a:spcPts val="2918"/>
              </a:spcBef>
            </a:pPr>
            <a:r>
              <a:rPr lang="en-US" altLang="en-US" sz="2812">
                <a:solidFill>
                  <a:schemeClr val="bg1"/>
                </a:solidFill>
                <a:latin typeface="Book Antiqua" panose="02040602050305030304" pitchFamily="18" charset="0"/>
              </a:rPr>
              <a:t>This upward movement of water brings nutrients from the ocean bottom that supports the large populations of producers, which in turn support large populations of fish.  </a:t>
            </a:r>
          </a:p>
        </p:txBody>
      </p:sp>
    </p:spTree>
    <p:extLst>
      <p:ext uri="{BB962C8B-B14F-4D97-AF65-F5344CB8AC3E}">
        <p14:creationId xmlns:p14="http://schemas.microsoft.com/office/powerpoint/2010/main" val="832757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2416969" y="178594"/>
            <a:ext cx="7375922" cy="892969"/>
          </a:xfrm>
        </p:spPr>
        <p:txBody>
          <a:bodyPr/>
          <a:lstStyle/>
          <a:p>
            <a:pPr eaLnBrk="1" hangingPunct="1"/>
            <a:r>
              <a:rPr lang="en-US" altLang="en-US" sz="3375" b="1">
                <a:latin typeface="Book Antiqua" panose="02040602050305030304" pitchFamily="18" charset="0"/>
              </a:rPr>
              <a:t>Thermohaline Circulation</a:t>
            </a:r>
          </a:p>
        </p:txBody>
      </p:sp>
      <p:sp>
        <p:nvSpPr>
          <p:cNvPr id="30723" name="Rectangle 2"/>
          <p:cNvSpPr>
            <a:spLocks noGrp="1" noChangeArrowheads="1"/>
          </p:cNvSpPr>
          <p:nvPr>
            <p:ph idx="1"/>
          </p:nvPr>
        </p:nvSpPr>
        <p:spPr>
          <a:xfrm>
            <a:off x="2506265" y="1500188"/>
            <a:ext cx="7358063" cy="4018359"/>
          </a:xfrm>
        </p:spPr>
        <p:txBody>
          <a:bodyPr>
            <a:normAutofit fontScale="92500" lnSpcReduction="10000"/>
          </a:bodyPr>
          <a:lstStyle/>
          <a:p>
            <a:pPr eaLnBrk="1" hangingPunct="1"/>
            <a:r>
              <a:rPr lang="en-US" altLang="en-US" sz="2812">
                <a:solidFill>
                  <a:schemeClr val="bg1"/>
                </a:solidFill>
                <a:latin typeface="Book Antiqua" panose="02040602050305030304" pitchFamily="18" charset="0"/>
              </a:rPr>
              <a:t>Thermohaline circulation- another oceanic circulation that drives the mixing of surface water and deep water.  </a:t>
            </a:r>
          </a:p>
          <a:p>
            <a:pPr>
              <a:spcBef>
                <a:spcPts val="2769"/>
              </a:spcBef>
            </a:pPr>
            <a:r>
              <a:rPr lang="en-US" altLang="en-US" sz="2812">
                <a:solidFill>
                  <a:schemeClr val="bg1"/>
                </a:solidFill>
                <a:latin typeface="Book Antiqua" panose="02040602050305030304" pitchFamily="18" charset="0"/>
              </a:rPr>
              <a:t>Scientists believe this process is crucial for moving heat and nutrients around the globe.  </a:t>
            </a:r>
          </a:p>
          <a:p>
            <a:pPr>
              <a:spcBef>
                <a:spcPts val="2769"/>
              </a:spcBef>
            </a:pPr>
            <a:r>
              <a:rPr lang="en-US" altLang="en-US" sz="2812">
                <a:solidFill>
                  <a:schemeClr val="bg1"/>
                </a:solidFill>
                <a:latin typeface="Book Antiqua" panose="02040602050305030304" pitchFamily="18" charset="0"/>
              </a:rPr>
              <a:t>Thermohaline circulation appears to be driven by surface waters that contain unusually large amounts of salt.  </a:t>
            </a:r>
          </a:p>
        </p:txBody>
      </p:sp>
    </p:spTree>
    <p:extLst>
      <p:ext uri="{BB962C8B-B14F-4D97-AF65-F5344CB8AC3E}">
        <p14:creationId xmlns:p14="http://schemas.microsoft.com/office/powerpoint/2010/main" val="3134568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2416969" y="178594"/>
            <a:ext cx="7161609" cy="1214438"/>
          </a:xfrm>
        </p:spPr>
        <p:txBody>
          <a:bodyPr/>
          <a:lstStyle/>
          <a:p>
            <a:pPr eaLnBrk="1" hangingPunct="1"/>
            <a:r>
              <a:rPr lang="en-US" altLang="en-US" sz="3375" b="1">
                <a:latin typeface="Book Antiqua" panose="02040602050305030304" pitchFamily="18" charset="0"/>
              </a:rPr>
              <a:t>Thermohaline Circulation</a:t>
            </a:r>
          </a:p>
        </p:txBody>
      </p:sp>
      <p:sp>
        <p:nvSpPr>
          <p:cNvPr id="31747" name="Rectangle 2"/>
          <p:cNvSpPr>
            <a:spLocks noGrp="1" noChangeArrowheads="1"/>
          </p:cNvSpPr>
          <p:nvPr>
            <p:ph idx="1"/>
          </p:nvPr>
        </p:nvSpPr>
        <p:spPr>
          <a:xfrm>
            <a:off x="2506265" y="1875235"/>
            <a:ext cx="7358063" cy="4018359"/>
          </a:xfrm>
        </p:spPr>
        <p:txBody>
          <a:bodyPr>
            <a:normAutofit fontScale="92500" lnSpcReduction="20000"/>
          </a:bodyPr>
          <a:lstStyle/>
          <a:p>
            <a:pPr eaLnBrk="1" hangingPunct="1"/>
            <a:r>
              <a:rPr lang="en-US" altLang="en-US" sz="2531">
                <a:solidFill>
                  <a:schemeClr val="bg1"/>
                </a:solidFill>
                <a:latin typeface="Book Antiqua" panose="02040602050305030304" pitchFamily="18" charset="0"/>
              </a:rPr>
              <a:t>Some of the water that flows from the Gulf of Mexico to the North Atlantic freezes or evaporates, and the salt that remains behind increases the salt concentration of the water.</a:t>
            </a:r>
          </a:p>
          <a:p>
            <a:pPr>
              <a:spcBef>
                <a:spcPts val="2267"/>
              </a:spcBef>
            </a:pPr>
            <a:r>
              <a:rPr lang="en-US" altLang="en-US" sz="2531">
                <a:solidFill>
                  <a:schemeClr val="bg1"/>
                </a:solidFill>
                <a:latin typeface="Book Antiqua" panose="02040602050305030304" pitchFamily="18" charset="0"/>
              </a:rPr>
              <a:t>This cold, salty water is relatively dense, so it sinks to the bottom of the ocean, mixing with deeper ocean waters.  </a:t>
            </a:r>
          </a:p>
          <a:p>
            <a:pPr>
              <a:spcBef>
                <a:spcPts val="2267"/>
              </a:spcBef>
            </a:pPr>
            <a:r>
              <a:rPr lang="en-US" altLang="en-US" sz="2531">
                <a:solidFill>
                  <a:schemeClr val="bg1"/>
                </a:solidFill>
                <a:latin typeface="Book Antiqua" panose="02040602050305030304" pitchFamily="18" charset="0"/>
              </a:rPr>
              <a:t>These two processes create the movement necessary to drive a deep, cold current that slowly moves past Antarctica and northward to the northern Pacific Ocean.  </a:t>
            </a:r>
          </a:p>
        </p:txBody>
      </p:sp>
    </p:spTree>
    <p:extLst>
      <p:ext uri="{BB962C8B-B14F-4D97-AF65-F5344CB8AC3E}">
        <p14:creationId xmlns:p14="http://schemas.microsoft.com/office/powerpoint/2010/main" val="1387143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2416969" y="178594"/>
            <a:ext cx="7268766" cy="892969"/>
          </a:xfrm>
        </p:spPr>
        <p:txBody>
          <a:bodyPr/>
          <a:lstStyle/>
          <a:p>
            <a:pPr eaLnBrk="1" hangingPunct="1"/>
            <a:r>
              <a:rPr lang="en-US" altLang="en-US" sz="3375" b="1">
                <a:latin typeface="Book Antiqua" panose="02040602050305030304" pitchFamily="18" charset="0"/>
              </a:rPr>
              <a:t>Thermohaline Circulation</a:t>
            </a:r>
          </a:p>
        </p:txBody>
      </p:sp>
      <p:pic>
        <p:nvPicPr>
          <p:cNvPr id="327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328" y="1071563"/>
            <a:ext cx="8411766" cy="569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837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2416969" y="178594"/>
            <a:ext cx="7375922" cy="839391"/>
          </a:xfrm>
        </p:spPr>
        <p:txBody>
          <a:bodyPr/>
          <a:lstStyle/>
          <a:p>
            <a:pPr eaLnBrk="1" hangingPunct="1"/>
            <a:r>
              <a:rPr lang="en-US" altLang="en-US" sz="3375" b="1">
                <a:latin typeface="Book Antiqua" panose="02040602050305030304" pitchFamily="18" charset="0"/>
              </a:rPr>
              <a:t>Heat Transport</a:t>
            </a:r>
          </a:p>
        </p:txBody>
      </p:sp>
      <p:sp>
        <p:nvSpPr>
          <p:cNvPr id="33795" name="Rectangle 2"/>
          <p:cNvSpPr>
            <a:spLocks noGrp="1" noChangeArrowheads="1"/>
          </p:cNvSpPr>
          <p:nvPr>
            <p:ph idx="1"/>
          </p:nvPr>
        </p:nvSpPr>
        <p:spPr>
          <a:xfrm>
            <a:off x="2613422" y="1446609"/>
            <a:ext cx="7358063" cy="5143500"/>
          </a:xfrm>
        </p:spPr>
        <p:txBody>
          <a:bodyPr/>
          <a:lstStyle/>
          <a:p>
            <a:pPr eaLnBrk="1" hangingPunct="1"/>
            <a:r>
              <a:rPr lang="en-US" altLang="en-US" sz="2812">
                <a:solidFill>
                  <a:schemeClr val="bg1"/>
                </a:solidFill>
                <a:latin typeface="Book Antiqua" panose="02040602050305030304" pitchFamily="18" charset="0"/>
              </a:rPr>
              <a:t>Ocean currents can affect the temperature of nearby landmasses.</a:t>
            </a:r>
          </a:p>
          <a:p>
            <a:pPr eaLnBrk="1" hangingPunct="1"/>
            <a:r>
              <a:rPr lang="en-US" altLang="en-US" sz="2812">
                <a:solidFill>
                  <a:schemeClr val="bg1"/>
                </a:solidFill>
                <a:latin typeface="Book Antiqua" panose="02040602050305030304" pitchFamily="18" charset="0"/>
              </a:rPr>
              <a:t>For example, England's average winter temperature is approximately 20 ˚ C (36˚F) warmer than Newfoundland, Canada, which is located at a similar latitude.</a:t>
            </a:r>
            <a:r>
              <a:rPr lang="en-US" altLang="en-US" sz="2812">
                <a:latin typeface="Book Antiqua" panose="02040602050305030304" pitchFamily="18" charset="0"/>
              </a:rPr>
              <a:t>  </a:t>
            </a:r>
          </a:p>
          <a:p>
            <a:pPr eaLnBrk="1" hangingPunct="1"/>
            <a:r>
              <a:rPr lang="en-US" altLang="en-US" sz="2812">
                <a:solidFill>
                  <a:schemeClr val="tx2"/>
                </a:solidFill>
                <a:latin typeface="Book Antiqua" panose="02040602050305030304" pitchFamily="18" charset="0"/>
              </a:rPr>
              <a:t>Global warming concern</a:t>
            </a:r>
          </a:p>
          <a:p>
            <a:pPr lvl="1" eaLnBrk="1" hangingPunct="1"/>
            <a:r>
              <a:rPr lang="en-US" altLang="en-US" sz="2812">
                <a:solidFill>
                  <a:schemeClr val="tx2"/>
                </a:solidFill>
                <a:latin typeface="Book Antiqua" panose="02040602050305030304" pitchFamily="18" charset="0"/>
              </a:rPr>
              <a:t>Melting of the Glaciers</a:t>
            </a:r>
          </a:p>
        </p:txBody>
      </p:sp>
    </p:spTree>
    <p:extLst>
      <p:ext uri="{BB962C8B-B14F-4D97-AF65-F5344CB8AC3E}">
        <p14:creationId xmlns:p14="http://schemas.microsoft.com/office/powerpoint/2010/main" val="1288114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953" y="267891"/>
            <a:ext cx="7715250" cy="580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75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2416969" y="178594"/>
            <a:ext cx="7322344" cy="1000125"/>
          </a:xfrm>
        </p:spPr>
        <p:txBody>
          <a:bodyPr>
            <a:normAutofit fontScale="90000"/>
          </a:bodyPr>
          <a:lstStyle/>
          <a:p>
            <a:pPr eaLnBrk="1" hangingPunct="1"/>
            <a:r>
              <a:rPr lang="en-US" altLang="en-US" sz="3375" b="1">
                <a:latin typeface="Book Antiqua" panose="02040602050305030304" pitchFamily="18" charset="0"/>
              </a:rPr>
              <a:t>El Nino-Southern Oscillation</a:t>
            </a:r>
            <a:r>
              <a:rPr lang="en-US" altLang="en-US" sz="5414">
                <a:latin typeface="Book Antiqua" panose="02040602050305030304" pitchFamily="18" charset="0"/>
              </a:rPr>
              <a:t> </a:t>
            </a:r>
          </a:p>
        </p:txBody>
      </p:sp>
      <p:sp>
        <p:nvSpPr>
          <p:cNvPr id="35843" name="Rectangle 2"/>
          <p:cNvSpPr>
            <a:spLocks noGrp="1" noChangeArrowheads="1"/>
          </p:cNvSpPr>
          <p:nvPr>
            <p:ph idx="1"/>
          </p:nvPr>
        </p:nvSpPr>
        <p:spPr>
          <a:xfrm>
            <a:off x="2667000" y="1285875"/>
            <a:ext cx="7393781" cy="2464594"/>
          </a:xfrm>
        </p:spPr>
        <p:txBody>
          <a:bodyPr/>
          <a:lstStyle/>
          <a:p>
            <a:pPr eaLnBrk="1" hangingPunct="1"/>
            <a:r>
              <a:rPr lang="en-US" altLang="en-US" sz="2812">
                <a:solidFill>
                  <a:schemeClr val="bg1"/>
                </a:solidFill>
                <a:latin typeface="Book Antiqua" panose="02040602050305030304" pitchFamily="18" charset="0"/>
              </a:rPr>
              <a:t>Every 3 to 7 years, the interaction of the Earth's atmosphere and ocean cause surface currents in the tropical Pacific Ocean to reverse direction.</a:t>
            </a:r>
            <a:r>
              <a:rPr lang="en-US" altLang="en-US" smtClean="0">
                <a:solidFill>
                  <a:schemeClr val="bg1"/>
                </a:solidFill>
                <a:latin typeface="Book Antiqua" panose="02040602050305030304" pitchFamily="18" charset="0"/>
              </a:rPr>
              <a:t>  </a:t>
            </a:r>
          </a:p>
        </p:txBody>
      </p:sp>
      <p:pic>
        <p:nvPicPr>
          <p:cNvPr id="3584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6734" y="3214688"/>
            <a:ext cx="4125516" cy="33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744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Book Antiqua</vt:lpstr>
      <vt:lpstr>Century Gothic</vt:lpstr>
      <vt:lpstr>Lucida Grande</vt:lpstr>
      <vt:lpstr>Wingdings 3</vt:lpstr>
      <vt:lpstr>Slice</vt:lpstr>
      <vt:lpstr>Ocean Currents</vt:lpstr>
      <vt:lpstr>PowerPoint Presentation</vt:lpstr>
      <vt:lpstr>Upwelling</vt:lpstr>
      <vt:lpstr>Thermohaline Circulation</vt:lpstr>
      <vt:lpstr>Thermohaline Circulation</vt:lpstr>
      <vt:lpstr>Thermohaline Circulation</vt:lpstr>
      <vt:lpstr>Heat Transport</vt:lpstr>
      <vt:lpstr>PowerPoint Presentation</vt:lpstr>
      <vt:lpstr>El Nino-Southern Oscillation </vt:lpstr>
      <vt:lpstr>El Nino-Southern Oscillation </vt:lpstr>
      <vt:lpstr>PowerPoint Presentation</vt:lpstr>
      <vt:lpstr>PowerPoint Presentation</vt:lpstr>
      <vt:lpstr>Chapter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Currents</dc:title>
  <dc:creator>Stoney Foster</dc:creator>
  <cp:lastModifiedBy>Stoney Foster</cp:lastModifiedBy>
  <cp:revision>1</cp:revision>
  <dcterms:created xsi:type="dcterms:W3CDTF">2017-10-21T22:33:25Z</dcterms:created>
  <dcterms:modified xsi:type="dcterms:W3CDTF">2017-10-21T22:33:52Z</dcterms:modified>
</cp:coreProperties>
</file>