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notesMasterIdLst>
    <p:notesMasterId r:id="rId31"/>
  </p:notesMasterIdLst>
  <p:sldIdLst>
    <p:sldId id="265" r:id="rId2"/>
    <p:sldId id="258" r:id="rId3"/>
    <p:sldId id="285" r:id="rId4"/>
    <p:sldId id="260" r:id="rId5"/>
    <p:sldId id="259" r:id="rId6"/>
    <p:sldId id="268" r:id="rId7"/>
    <p:sldId id="271" r:id="rId8"/>
    <p:sldId id="269" r:id="rId9"/>
    <p:sldId id="264" r:id="rId10"/>
    <p:sldId id="270" r:id="rId11"/>
    <p:sldId id="287" r:id="rId12"/>
    <p:sldId id="261" r:id="rId13"/>
    <p:sldId id="263" r:id="rId14"/>
    <p:sldId id="282" r:id="rId15"/>
    <p:sldId id="262" r:id="rId16"/>
    <p:sldId id="274" r:id="rId17"/>
    <p:sldId id="284" r:id="rId18"/>
    <p:sldId id="288" r:id="rId19"/>
    <p:sldId id="289" r:id="rId20"/>
    <p:sldId id="290" r:id="rId21"/>
    <p:sldId id="283" r:id="rId22"/>
    <p:sldId id="275" r:id="rId23"/>
    <p:sldId id="277" r:id="rId24"/>
    <p:sldId id="276" r:id="rId25"/>
    <p:sldId id="278" r:id="rId26"/>
    <p:sldId id="279" r:id="rId27"/>
    <p:sldId id="291" r:id="rId28"/>
    <p:sldId id="281" r:id="rId29"/>
    <p:sldId id="27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15" d="100"/>
          <a:sy n="115" d="100"/>
        </p:scale>
        <p:origin x="258"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870A5-C8C1-4AE6-9AB8-1C8A6CAA781A}"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EF6B0-33E6-4223-8EAC-6ABF773D2A02}" type="slidenum">
              <a:rPr lang="en-US" smtClean="0"/>
              <a:t>‹#›</a:t>
            </a:fld>
            <a:endParaRPr lang="en-US"/>
          </a:p>
        </p:txBody>
      </p:sp>
    </p:spTree>
    <p:extLst>
      <p:ext uri="{BB962C8B-B14F-4D97-AF65-F5344CB8AC3E}">
        <p14:creationId xmlns:p14="http://schemas.microsoft.com/office/powerpoint/2010/main" val="3424950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3/1/2018</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0724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4659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8528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8407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7950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8083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6358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5994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5029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1991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9495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02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330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1185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0195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033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7787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3/1/2018</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272132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hyperlink" Target="https://www.youtube.com/watch?v=ASoXPy8RWlQ"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pbs.org/wgbh/nova/education/physics/fission-chain-reaction.html"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e_CcrgKLyz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FA3Royf9_zM" TargetMode="External"/><Relationship Id="rId2" Type="http://schemas.openxmlformats.org/officeDocument/2006/relationships/hyperlink" Target="https://www.youtube.com/watch?v=Joo90ZWrUkU"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hyperlink" Target="https://www.youtube.com/watch?v=KnnHprUGKF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idahopower.com/AboutUs/EnergySources/FuelMix/resourcePortfolio_2015.cf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577516"/>
          </a:xfrm>
        </p:spPr>
        <p:txBody>
          <a:bodyPr>
            <a:normAutofit fontScale="90000"/>
          </a:bodyPr>
          <a:lstStyle/>
          <a:p>
            <a:r>
              <a:rPr lang="en-US" dirty="0"/>
              <a:t>Describe the energy consumption in the US since 1850</a:t>
            </a:r>
            <a:br>
              <a:rPr lang="en-US" dirty="0"/>
            </a:br>
            <a:endParaRPr lang="en-US" dirty="0"/>
          </a:p>
        </p:txBody>
      </p:sp>
      <p:pic>
        <p:nvPicPr>
          <p:cNvPr id="1026" name="Picture 2" descr="Image result for energy consumption in the US since 185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6636" y="1263317"/>
            <a:ext cx="10674061" cy="551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1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Gas- nonrenewable</a:t>
            </a:r>
          </a:p>
        </p:txBody>
      </p:sp>
      <p:sp>
        <p:nvSpPr>
          <p:cNvPr id="3" name="Content Placeholder 2"/>
          <p:cNvSpPr>
            <a:spLocks noGrp="1"/>
          </p:cNvSpPr>
          <p:nvPr>
            <p:ph idx="1"/>
          </p:nvPr>
        </p:nvSpPr>
        <p:spPr>
          <a:xfrm>
            <a:off x="1563441" y="1981199"/>
            <a:ext cx="10018713" cy="3988778"/>
          </a:xfrm>
        </p:spPr>
        <p:txBody>
          <a:bodyPr/>
          <a:lstStyle/>
          <a:p>
            <a:r>
              <a:rPr lang="en-US" dirty="0"/>
              <a:t>80-95% methane (CH4) and 5-20%   ethane, propane, and butane</a:t>
            </a:r>
          </a:p>
          <a:p>
            <a:r>
              <a:rPr lang="en-US" dirty="0"/>
              <a:t>Electricity generation and industrial processes</a:t>
            </a:r>
          </a:p>
          <a:p>
            <a:r>
              <a:rPr lang="en-US" dirty="0"/>
              <a:t>Used for in the processing of plastic, fertilizer, anti-freeze, and fabrics</a:t>
            </a:r>
          </a:p>
          <a:p>
            <a:r>
              <a:rPr lang="en-US" dirty="0"/>
              <a:t>Residential use</a:t>
            </a:r>
          </a:p>
        </p:txBody>
      </p:sp>
    </p:spTree>
    <p:extLst>
      <p:ext uri="{BB962C8B-B14F-4D97-AF65-F5344CB8AC3E}">
        <p14:creationId xmlns:p14="http://schemas.microsoft.com/office/powerpoint/2010/main" val="2421980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4311" y="685800"/>
            <a:ext cx="10018713" cy="993371"/>
          </a:xfrm>
        </p:spPr>
        <p:txBody>
          <a:bodyPr/>
          <a:lstStyle/>
          <a:p>
            <a:r>
              <a:rPr lang="en-US" dirty="0" smtClean="0"/>
              <a:t>METHANE</a:t>
            </a:r>
            <a:endParaRPr lang="en-US" dirty="0"/>
          </a:p>
        </p:txBody>
      </p:sp>
      <p:sp>
        <p:nvSpPr>
          <p:cNvPr id="5" name="Content Placeholder 4"/>
          <p:cNvSpPr>
            <a:spLocks noGrp="1"/>
          </p:cNvSpPr>
          <p:nvPr>
            <p:ph sz="half" idx="1"/>
          </p:nvPr>
        </p:nvSpPr>
        <p:spPr/>
        <p:txBody>
          <a:bodyPr/>
          <a:lstStyle/>
          <a:p>
            <a:endParaRPr lang="en-US" dirty="0"/>
          </a:p>
        </p:txBody>
      </p:sp>
      <p:pic>
        <p:nvPicPr>
          <p:cNvPr id="1026" name="Picture 2" descr="Human-related sources create the majority of total methane emissions, the 3 main sources are: fossil fuel mining/distribution, livestock farming and landfill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36218" y="1705409"/>
            <a:ext cx="5086298" cy="492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218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Methane (Natural Gas) -renewable</a:t>
            </a:r>
          </a:p>
        </p:txBody>
      </p:sp>
      <p:sp>
        <p:nvSpPr>
          <p:cNvPr id="3" name="Content Placeholder 2"/>
          <p:cNvSpPr>
            <a:spLocks noGrp="1"/>
          </p:cNvSpPr>
          <p:nvPr>
            <p:ph idx="1"/>
          </p:nvPr>
        </p:nvSpPr>
        <p:spPr/>
        <p:txBody>
          <a:bodyPr/>
          <a:lstStyle/>
          <a:p>
            <a:pPr fontAlgn="base"/>
            <a:r>
              <a:rPr lang="en-US" sz="2800" dirty="0"/>
              <a:t>Trash decomposes (or rots) in landfills, creating methane gas.</a:t>
            </a:r>
          </a:p>
          <a:p>
            <a:pPr fontAlgn="base"/>
            <a:r>
              <a:rPr lang="en-US" sz="2800" dirty="0"/>
              <a:t>Methane rises to the top of the landfill and is collected in pipes.</a:t>
            </a:r>
          </a:p>
          <a:p>
            <a:pPr fontAlgn="base"/>
            <a:r>
              <a:rPr lang="en-US" sz="2800" dirty="0"/>
              <a:t>The methane is burned to produce heat or generate electricity</a:t>
            </a:r>
          </a:p>
          <a:p>
            <a:endParaRPr lang="en-US" dirty="0"/>
          </a:p>
        </p:txBody>
      </p:sp>
    </p:spTree>
    <p:extLst>
      <p:ext uri="{BB962C8B-B14F-4D97-AF65-F5344CB8AC3E}">
        <p14:creationId xmlns:p14="http://schemas.microsoft.com/office/powerpoint/2010/main" val="3028122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1550812" y="3399501"/>
            <a:ext cx="10018713" cy="3124201"/>
          </a:xfrm>
        </p:spPr>
        <p:txBody>
          <a:bodyPr/>
          <a:lstStyle/>
          <a:p>
            <a:r>
              <a:rPr lang="en-US" dirty="0"/>
              <a:t>A lactating dairy cow can produce more than 100 pounds of manure a day. Handling that manure properly is a major expense for dairy farmers, and can result in air and water pollution. Methane digesters that turn the poop into power can also help improve dairy air and water quality.</a:t>
            </a:r>
          </a:p>
        </p:txBody>
      </p:sp>
    </p:spTree>
    <p:extLst>
      <p:ext uri="{BB962C8B-B14F-4D97-AF65-F5344CB8AC3E}">
        <p14:creationId xmlns:p14="http://schemas.microsoft.com/office/powerpoint/2010/main" val="2076417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43000"/>
          </a:xfrm>
        </p:spPr>
        <p:txBody>
          <a:bodyPr/>
          <a:lstStyle/>
          <a:p>
            <a:r>
              <a:rPr lang="en-US" dirty="0" smtClean="0"/>
              <a:t>Manure Math!</a:t>
            </a:r>
            <a:endParaRPr lang="en-US" dirty="0"/>
          </a:p>
        </p:txBody>
      </p:sp>
      <p:sp>
        <p:nvSpPr>
          <p:cNvPr id="3" name="Content Placeholder 2"/>
          <p:cNvSpPr>
            <a:spLocks noGrp="1"/>
          </p:cNvSpPr>
          <p:nvPr>
            <p:ph idx="1"/>
          </p:nvPr>
        </p:nvSpPr>
        <p:spPr/>
        <p:txBody>
          <a:bodyPr/>
          <a:lstStyle/>
          <a:p>
            <a:r>
              <a:rPr lang="en-US" dirty="0" smtClean="0"/>
              <a:t>If an animal produces 60 L of manure each day and the average number of animals on a feeding operation is 460 cattle, how much manure is produced each day?</a:t>
            </a:r>
          </a:p>
          <a:p>
            <a:r>
              <a:rPr lang="en-US" dirty="0" smtClean="0"/>
              <a:t>Each week?</a:t>
            </a:r>
          </a:p>
          <a:p>
            <a:r>
              <a:rPr lang="en-US" dirty="0" smtClean="0"/>
              <a:t>A year?</a:t>
            </a:r>
          </a:p>
          <a:p>
            <a:r>
              <a:rPr lang="en-US" dirty="0" smtClean="0"/>
              <a:t>Scientific notation!</a:t>
            </a:r>
            <a:endParaRPr lang="en-US" dirty="0"/>
          </a:p>
        </p:txBody>
      </p:sp>
      <p:pic>
        <p:nvPicPr>
          <p:cNvPr id="1026" name="Picture 2" descr="Image result for cow poop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88" y="372875"/>
            <a:ext cx="3372980" cy="22941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7066" y="520508"/>
            <a:ext cx="220027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155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electricity production using meth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248" y="18283"/>
            <a:ext cx="6433257" cy="36337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lectricity production using methane on dair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99564" y="872836"/>
            <a:ext cx="5112327" cy="55583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82524" y="4590996"/>
            <a:ext cx="5111143" cy="646331"/>
          </a:xfrm>
          <a:prstGeom prst="rect">
            <a:avLst/>
          </a:prstGeom>
        </p:spPr>
        <p:txBody>
          <a:bodyPr wrap="none">
            <a:spAutoFit/>
          </a:bodyPr>
          <a:lstStyle/>
          <a:p>
            <a:r>
              <a:rPr lang="en-US" dirty="0">
                <a:hlinkClick r:id="rId4"/>
              </a:rPr>
              <a:t>https://www.youtube.com/watch?v=ASoXPy8RWlQ</a:t>
            </a:r>
            <a:endParaRPr lang="en-US" dirty="0"/>
          </a:p>
          <a:p>
            <a:endParaRPr lang="en-US" dirty="0"/>
          </a:p>
        </p:txBody>
      </p:sp>
    </p:spTree>
    <p:extLst>
      <p:ext uri="{BB962C8B-B14F-4D97-AF65-F5344CB8AC3E}">
        <p14:creationId xmlns:p14="http://schemas.microsoft.com/office/powerpoint/2010/main" val="4146762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1981200" y="2149476"/>
            <a:ext cx="8153400" cy="4098925"/>
          </a:xfrm>
        </p:spPr>
        <p:txBody>
          <a:bodyPr/>
          <a:lstStyle/>
          <a:p>
            <a:pPr eaLnBrk="1" hangingPunct="1"/>
            <a:r>
              <a:rPr lang="en-US" altLang="en-US" dirty="0"/>
              <a:t>If current global use continues, we will run out of conventional oil in less than 40 years</a:t>
            </a:r>
            <a:r>
              <a:rPr lang="en-US" altLang="en-US" dirty="0" smtClean="0"/>
              <a:t>.</a:t>
            </a:r>
          </a:p>
          <a:p>
            <a:pPr marL="0" indent="0" eaLnBrk="1" hangingPunct="1">
              <a:buNone/>
            </a:pPr>
            <a:endParaRPr lang="en-US" altLang="en-US" dirty="0"/>
          </a:p>
          <a:p>
            <a:pPr eaLnBrk="1" hangingPunct="1"/>
            <a:r>
              <a:rPr lang="en-US" altLang="en-US" dirty="0"/>
              <a:t>Coal supplies will last for at least 200 years, and probably much longer.  </a:t>
            </a:r>
          </a:p>
        </p:txBody>
      </p:sp>
      <p:sp>
        <p:nvSpPr>
          <p:cNvPr id="4" name="TextBox 3"/>
          <p:cNvSpPr txBox="1"/>
          <p:nvPr/>
        </p:nvSpPr>
        <p:spPr>
          <a:xfrm>
            <a:off x="2514600" y="381001"/>
            <a:ext cx="6934200" cy="1446213"/>
          </a:xfrm>
          <a:prstGeom prst="rect">
            <a:avLst/>
          </a:prstGeom>
          <a:noFill/>
        </p:spPr>
        <p:txBody>
          <a:bodyPr>
            <a:spAutoFit/>
          </a:bodyPr>
          <a:lstStyle/>
          <a:p>
            <a:pPr algn="ctr">
              <a:defRPr/>
            </a:pPr>
            <a:r>
              <a:rPr lang="en-US" sz="4400" b="1" dirty="0"/>
              <a:t>The Future of Fossil Fuel Use</a:t>
            </a:r>
          </a:p>
        </p:txBody>
      </p:sp>
    </p:spTree>
    <p:extLst>
      <p:ext uri="{BB962C8B-B14F-4D97-AF65-F5344CB8AC3E}">
        <p14:creationId xmlns:p14="http://schemas.microsoft.com/office/powerpoint/2010/main" val="2555597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12222"/>
            <a:ext cx="10018713" cy="1126375"/>
          </a:xfrm>
        </p:spPr>
        <p:txBody>
          <a:bodyPr/>
          <a:lstStyle/>
          <a:p>
            <a:r>
              <a:rPr lang="en-US" smtClean="0"/>
              <a:t>Petroleum</a:t>
            </a:r>
            <a:endParaRPr lang="en-US" dirty="0"/>
          </a:p>
        </p:txBody>
      </p:sp>
      <p:sp>
        <p:nvSpPr>
          <p:cNvPr id="3" name="Content Placeholder 2"/>
          <p:cNvSpPr>
            <a:spLocks noGrp="1"/>
          </p:cNvSpPr>
          <p:nvPr>
            <p:ph idx="1"/>
          </p:nvPr>
        </p:nvSpPr>
        <p:spPr>
          <a:xfrm>
            <a:off x="1286230" y="881148"/>
            <a:ext cx="5207436" cy="5237019"/>
          </a:xfrm>
        </p:spPr>
        <p:txBody>
          <a:bodyPr>
            <a:normAutofit/>
          </a:bodyPr>
          <a:lstStyle/>
          <a:p>
            <a:endParaRPr lang="en-US" dirty="0" smtClean="0"/>
          </a:p>
          <a:p>
            <a:r>
              <a:rPr lang="en-US" dirty="0" smtClean="0"/>
              <a:t>Fossil fuel – mixture of hydrocarbons, water and sulfur</a:t>
            </a:r>
          </a:p>
          <a:p>
            <a:r>
              <a:rPr lang="en-US" dirty="0" smtClean="0"/>
              <a:t>Crude oil, oil and petroleum – equivalent substances</a:t>
            </a:r>
          </a:p>
          <a:p>
            <a:r>
              <a:rPr lang="en-US" dirty="0" smtClean="0"/>
              <a:t>In </a:t>
            </a:r>
            <a:r>
              <a:rPr lang="en-US" dirty="0"/>
              <a:t>2016, the United States consumed a total of 7.21 billion barrels of petroleum products, an average of about 19.69 million barrels per day</a:t>
            </a:r>
            <a:r>
              <a:rPr lang="en-US" dirty="0" smtClean="0"/>
              <a:t>.</a:t>
            </a:r>
          </a:p>
          <a:p>
            <a:r>
              <a:rPr lang="en-US" dirty="0" smtClean="0"/>
              <a:t>Average U.S. citizen uses 2 barrels a month</a:t>
            </a:r>
            <a:endParaRPr lang="en-US" dirty="0"/>
          </a:p>
        </p:txBody>
      </p:sp>
      <p:pic>
        <p:nvPicPr>
          <p:cNvPr id="2050" name="Picture 2" descr="Image result for us consumption of petrol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115" y="1413164"/>
            <a:ext cx="5536277" cy="531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231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62099"/>
            <a:ext cx="10018713" cy="669174"/>
          </a:xfrm>
        </p:spPr>
        <p:txBody>
          <a:bodyPr>
            <a:normAutofit fontScale="90000"/>
          </a:bodyPr>
          <a:lstStyle/>
          <a:p>
            <a:r>
              <a:rPr lang="en-US" dirty="0" smtClean="0"/>
              <a:t>Migratory bird act and energy </a:t>
            </a:r>
            <a:endParaRPr lang="en-US" dirty="0"/>
          </a:p>
        </p:txBody>
      </p:sp>
      <p:sp>
        <p:nvSpPr>
          <p:cNvPr id="3" name="Content Placeholder 2"/>
          <p:cNvSpPr>
            <a:spLocks noGrp="1"/>
          </p:cNvSpPr>
          <p:nvPr>
            <p:ph idx="1"/>
          </p:nvPr>
        </p:nvSpPr>
        <p:spPr>
          <a:xfrm>
            <a:off x="1484310" y="1213658"/>
            <a:ext cx="10018713" cy="5486399"/>
          </a:xfrm>
        </p:spPr>
        <p:txBody>
          <a:bodyPr>
            <a:normAutofit fontScale="92500" lnSpcReduction="20000"/>
          </a:bodyPr>
          <a:lstStyle/>
          <a:p>
            <a:r>
              <a:rPr lang="en-US" dirty="0" smtClean="0"/>
              <a:t>Migratory bird act (1918)- makes </a:t>
            </a:r>
            <a:r>
              <a:rPr lang="en-US" dirty="0"/>
              <a:t>it illegal to “pursue, hunt, take, [or] capture” migratory birds without a </a:t>
            </a:r>
            <a:r>
              <a:rPr lang="en-US" dirty="0" smtClean="0"/>
              <a:t>permit </a:t>
            </a:r>
          </a:p>
          <a:p>
            <a:r>
              <a:rPr lang="en-US" dirty="0" smtClean="0"/>
              <a:t> </a:t>
            </a:r>
            <a:r>
              <a:rPr lang="en-US" dirty="0"/>
              <a:t>the dispute centers largely on how to interpret “take</a:t>
            </a:r>
            <a:r>
              <a:rPr lang="en-US" dirty="0" smtClean="0"/>
              <a:t>.”</a:t>
            </a:r>
          </a:p>
          <a:p>
            <a:pPr lvl="1"/>
            <a:r>
              <a:rPr lang="en-US" dirty="0"/>
              <a:t>power lines kill up to 64 million birds a year. </a:t>
            </a:r>
            <a:endParaRPr lang="en-US" dirty="0" smtClean="0"/>
          </a:p>
          <a:p>
            <a:pPr lvl="1"/>
            <a:r>
              <a:rPr lang="en-US" dirty="0" smtClean="0"/>
              <a:t>Communications </a:t>
            </a:r>
            <a:r>
              <a:rPr lang="en-US" dirty="0"/>
              <a:t>towers are estimated to kill up to 7 million birds per year, and uncovered oil waste pits account for up to another 500,000 to 1 million bird deaths every year. </a:t>
            </a:r>
            <a:endParaRPr lang="en-US" dirty="0" smtClean="0"/>
          </a:p>
          <a:p>
            <a:pPr lvl="1"/>
            <a:r>
              <a:rPr lang="en-US" dirty="0" smtClean="0"/>
              <a:t>Data </a:t>
            </a:r>
            <a:r>
              <a:rPr lang="en-US" dirty="0"/>
              <a:t>on wind turbines are harder to come by, but current estimates are approximately 234,000 bird deaths a year</a:t>
            </a:r>
            <a:endParaRPr lang="en-US" dirty="0" smtClean="0"/>
          </a:p>
          <a:p>
            <a:r>
              <a:rPr lang="en-US" dirty="0" smtClean="0"/>
              <a:t>holds </a:t>
            </a:r>
            <a:r>
              <a:rPr lang="en-US" dirty="0"/>
              <a:t>industries accountable for bird deaths. These proposals would prevent enforcement of “incidental” bird deaths, removing incentives for companies to adopt practices that protect birds from threats such as oil waste pits, and eliminating penalties for companies that kill substantial numbers of birds, including from large oil spills</a:t>
            </a:r>
            <a:r>
              <a:rPr lang="en-US" dirty="0" smtClean="0"/>
              <a:t>.</a:t>
            </a:r>
          </a:p>
          <a:p>
            <a:r>
              <a:rPr lang="en-US" dirty="0"/>
              <a:t>The Interior Department has </a:t>
            </a:r>
            <a:r>
              <a:rPr lang="en-US" dirty="0" smtClean="0"/>
              <a:t>rolled </a:t>
            </a:r>
            <a:r>
              <a:rPr lang="en-US" dirty="0"/>
              <a:t>back </a:t>
            </a:r>
            <a:r>
              <a:rPr lang="en-US" dirty="0" smtClean="0"/>
              <a:t>an policy </a:t>
            </a:r>
            <a:r>
              <a:rPr lang="en-US" dirty="0"/>
              <a:t>aimed at protecting migratory birds, </a:t>
            </a:r>
            <a:r>
              <a:rPr lang="en-US" dirty="0" smtClean="0"/>
              <a:t>stating</a:t>
            </a:r>
            <a:r>
              <a:rPr lang="en-US" dirty="0"/>
              <a:t> that it will no longer prosecute oil and gas, wind, and solar operators that accidentally kill birds</a:t>
            </a:r>
            <a:r>
              <a:rPr lang="en-US" dirty="0" smtClean="0"/>
              <a:t>.</a:t>
            </a:r>
          </a:p>
          <a:p>
            <a:r>
              <a:rPr lang="en-US" dirty="0" smtClean="0"/>
              <a:t>BP- estimated- </a:t>
            </a:r>
            <a:r>
              <a:rPr lang="en-US" i="1" dirty="0" smtClean="0"/>
              <a:t>more </a:t>
            </a:r>
            <a:r>
              <a:rPr lang="en-US" i="1" dirty="0"/>
              <a:t>than 82,000 birds may have been harmed by the spill.</a:t>
            </a:r>
            <a:endParaRPr lang="en-US" dirty="0"/>
          </a:p>
        </p:txBody>
      </p:sp>
    </p:spTree>
    <p:extLst>
      <p:ext uri="{BB962C8B-B14F-4D97-AF65-F5344CB8AC3E}">
        <p14:creationId xmlns:p14="http://schemas.microsoft.com/office/powerpoint/2010/main" val="2873992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45474"/>
            <a:ext cx="10018713" cy="860366"/>
          </a:xfrm>
        </p:spPr>
        <p:txBody>
          <a:bodyPr/>
          <a:lstStyle/>
          <a:p>
            <a:r>
              <a:rPr lang="en-US" dirty="0" smtClean="0"/>
              <a:t>ANWR- Arctic National Wildlife Refuge</a:t>
            </a:r>
            <a:endParaRPr lang="en-US" dirty="0"/>
          </a:p>
        </p:txBody>
      </p:sp>
      <p:sp>
        <p:nvSpPr>
          <p:cNvPr id="3" name="Content Placeholder 2"/>
          <p:cNvSpPr>
            <a:spLocks noGrp="1"/>
          </p:cNvSpPr>
          <p:nvPr>
            <p:ph idx="1"/>
          </p:nvPr>
        </p:nvSpPr>
        <p:spPr>
          <a:xfrm>
            <a:off x="1464016" y="1005840"/>
            <a:ext cx="10018713" cy="5054138"/>
          </a:xfrm>
        </p:spPr>
        <p:txBody>
          <a:bodyPr>
            <a:normAutofit lnSpcReduction="10000"/>
          </a:bodyPr>
          <a:lstStyle/>
          <a:p>
            <a:r>
              <a:rPr lang="en-US" dirty="0"/>
              <a:t>the largest area of untouched wilderness in the United States</a:t>
            </a:r>
            <a:endParaRPr lang="en-US" dirty="0" smtClean="0"/>
          </a:p>
          <a:p>
            <a:r>
              <a:rPr lang="en-US" dirty="0" smtClean="0"/>
              <a:t>protects </a:t>
            </a:r>
            <a:r>
              <a:rPr lang="en-US" dirty="0"/>
              <a:t>intact ecosystems and vibrant arctic life.  </a:t>
            </a:r>
            <a:endParaRPr lang="en-US" dirty="0" smtClean="0"/>
          </a:p>
          <a:p>
            <a:r>
              <a:rPr lang="en-US" dirty="0" smtClean="0"/>
              <a:t>Located </a:t>
            </a:r>
            <a:r>
              <a:rPr lang="en-US" dirty="0"/>
              <a:t>in the northeast corner of Alaska, it is the only refuge specifically designed for wilderness purposes. </a:t>
            </a:r>
            <a:endParaRPr lang="en-US" dirty="0" smtClean="0"/>
          </a:p>
          <a:p>
            <a:r>
              <a:rPr lang="en-US" dirty="0"/>
              <a:t> It's habitats range from boreal forests, north over the Brooks Range, to sweep across rivers, tundra, lakes, wetlands to coastal lagoons, barrier lands and bays of the Arctic Ocean.  </a:t>
            </a:r>
            <a:endParaRPr lang="en-US" dirty="0" smtClean="0"/>
          </a:p>
          <a:p>
            <a:r>
              <a:rPr lang="en-US" dirty="0" smtClean="0"/>
              <a:t> </a:t>
            </a:r>
            <a:r>
              <a:rPr lang="en-US" dirty="0"/>
              <a:t>R</a:t>
            </a:r>
            <a:r>
              <a:rPr lang="en-US" dirty="0" smtClean="0"/>
              <a:t>ich </a:t>
            </a:r>
            <a:r>
              <a:rPr lang="en-US" dirty="0"/>
              <a:t>diversity of over 250 species of wildlife and the </a:t>
            </a:r>
            <a:r>
              <a:rPr lang="en-US" dirty="0" err="1"/>
              <a:t>Gwich'in</a:t>
            </a:r>
            <a:r>
              <a:rPr lang="en-US" dirty="0"/>
              <a:t> and Inupiat people. </a:t>
            </a:r>
            <a:endParaRPr lang="en-US" dirty="0" smtClean="0"/>
          </a:p>
          <a:p>
            <a:r>
              <a:rPr lang="en-US" dirty="0" smtClean="0"/>
              <a:t>Its </a:t>
            </a:r>
            <a:r>
              <a:rPr lang="en-US" dirty="0"/>
              <a:t>spiritual, recreational, aesthetic, historical, cultural, and scientific values make the Arctic Refuge a place worth protecting with the strongest possible measures</a:t>
            </a:r>
          </a:p>
        </p:txBody>
      </p:sp>
    </p:spTree>
    <p:extLst>
      <p:ext uri="{BB962C8B-B14F-4D97-AF65-F5344CB8AC3E}">
        <p14:creationId xmlns:p14="http://schemas.microsoft.com/office/powerpoint/2010/main" val="1991850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63781" y="116377"/>
            <a:ext cx="6896793" cy="769441"/>
          </a:xfrm>
          <a:prstGeom prst="rect">
            <a:avLst/>
          </a:prstGeom>
          <a:noFill/>
        </p:spPr>
        <p:txBody>
          <a:bodyPr wrap="square">
            <a:spAutoFit/>
          </a:bodyPr>
          <a:lstStyle/>
          <a:p>
            <a:pPr algn="ctr">
              <a:defRPr/>
            </a:pPr>
            <a:r>
              <a:rPr lang="en-US" sz="4400" b="1" dirty="0"/>
              <a:t>Process of Energy Use</a:t>
            </a:r>
          </a:p>
        </p:txBody>
      </p:sp>
      <p:pic>
        <p:nvPicPr>
          <p:cNvPr id="6147" name="Picture 7" descr="Z:\sumanas\friedland1e\jpegs\ch12\figure_12_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662" y="885818"/>
            <a:ext cx="72390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060574" y="1620982"/>
            <a:ext cx="3552306" cy="4708981"/>
          </a:xfrm>
          <a:prstGeom prst="rect">
            <a:avLst/>
          </a:prstGeom>
          <a:noFill/>
        </p:spPr>
        <p:txBody>
          <a:bodyPr wrap="square" rtlCol="0">
            <a:spAutoFit/>
          </a:bodyPr>
          <a:lstStyle/>
          <a:p>
            <a:pPr marL="285750" indent="-285750">
              <a:buFont typeface="Arial" panose="020B0604020202020204" pitchFamily="34" charset="0"/>
              <a:buChar char="•"/>
            </a:pPr>
            <a:r>
              <a:rPr lang="en-US" sz="2400" dirty="0"/>
              <a:t>There is energy loss at each stage of the </a:t>
            </a:r>
            <a:r>
              <a:rPr lang="en-US" sz="2400" dirty="0" smtClean="0"/>
              <a:t>process</a:t>
            </a:r>
          </a:p>
          <a:p>
            <a:endParaRPr lang="en-US" sz="2400" dirty="0"/>
          </a:p>
          <a:p>
            <a:pPr marL="285750" indent="-285750">
              <a:buFont typeface="Arial" panose="020B0604020202020204" pitchFamily="34" charset="0"/>
              <a:buChar char="•"/>
            </a:pPr>
            <a:r>
              <a:rPr lang="en-US" sz="2400" dirty="0"/>
              <a:t>Converting coal into electricity is approximately 35% efficient  </a:t>
            </a:r>
          </a:p>
          <a:p>
            <a:r>
              <a:rPr lang="en-US" sz="2400" dirty="0"/>
              <a:t>Can be up to 50%</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Hydroelectric – 90%</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67412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Image result for anwr hi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666" y="274002"/>
            <a:ext cx="6096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015" y="484591"/>
            <a:ext cx="4762500" cy="312420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anwr bi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9893" y="3608792"/>
            <a:ext cx="4737622" cy="315446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anwr  mibraoty bir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005" y="4041631"/>
            <a:ext cx="6191661" cy="2383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00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153785"/>
            <a:ext cx="10018713" cy="1068185"/>
          </a:xfrm>
        </p:spPr>
        <p:txBody>
          <a:bodyPr/>
          <a:lstStyle/>
          <a:p>
            <a:r>
              <a:rPr lang="en-US" dirty="0" smtClean="0"/>
              <a:t>ANWR- Arctic National Wildlife Refuge </a:t>
            </a:r>
            <a:endParaRPr lang="en-US" dirty="0"/>
          </a:p>
        </p:txBody>
      </p:sp>
      <p:sp>
        <p:nvSpPr>
          <p:cNvPr id="3" name="Content Placeholder 2"/>
          <p:cNvSpPr>
            <a:spLocks noGrp="1"/>
          </p:cNvSpPr>
          <p:nvPr>
            <p:ph sz="half" idx="1"/>
          </p:nvPr>
        </p:nvSpPr>
        <p:spPr>
          <a:xfrm>
            <a:off x="789710" y="1288473"/>
            <a:ext cx="5589658" cy="5569528"/>
          </a:xfrm>
        </p:spPr>
        <p:txBody>
          <a:bodyPr>
            <a:normAutofit/>
          </a:bodyPr>
          <a:lstStyle/>
          <a:p>
            <a:r>
              <a:rPr lang="en-US" sz="2800" dirty="0" smtClean="0"/>
              <a:t>7.7 million hectare (19 million acre) tract of land in northeastern Alaska</a:t>
            </a:r>
          </a:p>
          <a:p>
            <a:r>
              <a:rPr lang="en-US" sz="2800" dirty="0" smtClean="0"/>
              <a:t>Area 1002 - </a:t>
            </a:r>
            <a:r>
              <a:rPr lang="en-US" dirty="0" smtClean="0"/>
              <a:t>1.5-million-acre </a:t>
            </a:r>
            <a:r>
              <a:rPr lang="en-US" dirty="0"/>
              <a:t>part of the coastal plain </a:t>
            </a:r>
            <a:endParaRPr lang="en-US" sz="2800" dirty="0" smtClean="0"/>
          </a:p>
          <a:p>
            <a:r>
              <a:rPr lang="en-US" sz="2800" dirty="0"/>
              <a:t> DOI estimates that “in-place resources” range from 4.8 billion to 29.4 billion barrels of oil. </a:t>
            </a:r>
            <a:endParaRPr lang="en-US" sz="2800" dirty="0" smtClean="0"/>
          </a:p>
          <a:p>
            <a:r>
              <a:rPr lang="en-US" sz="2800" dirty="0"/>
              <a:t>Senate Budget Committee passed a bill allowing oil and natural gas drilling in Alaska's pristine </a:t>
            </a:r>
            <a:r>
              <a:rPr lang="en-US" sz="2800" dirty="0" smtClean="0"/>
              <a:t>ANWR</a:t>
            </a:r>
            <a:endParaRPr lang="en-US" sz="2800" dirty="0"/>
          </a:p>
        </p:txBody>
      </p:sp>
      <p:sp>
        <p:nvSpPr>
          <p:cNvPr id="4" name="Content Placeholder 3"/>
          <p:cNvSpPr>
            <a:spLocks noGrp="1"/>
          </p:cNvSpPr>
          <p:nvPr>
            <p:ph sz="half" idx="2"/>
          </p:nvPr>
        </p:nvSpPr>
        <p:spPr/>
        <p:txBody>
          <a:bodyPr/>
          <a:lstStyle/>
          <a:p>
            <a:endParaRPr lang="en-US"/>
          </a:p>
        </p:txBody>
      </p:sp>
      <p:pic>
        <p:nvPicPr>
          <p:cNvPr id="1026" name="Picture 2" descr="Image result for anw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9564" y="1504603"/>
            <a:ext cx="5292436" cy="5087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120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1752600" y="2057400"/>
            <a:ext cx="4495800" cy="4114800"/>
          </a:xfrm>
        </p:spPr>
        <p:txBody>
          <a:bodyPr/>
          <a:lstStyle/>
          <a:p>
            <a:pPr eaLnBrk="1" hangingPunct="1"/>
            <a:r>
              <a:rPr lang="en-US" altLang="en-US" dirty="0"/>
              <a:t>Fission- a nuclear reaction in which a neutron strikes a relatively large atomic nucleus, which then splits into two or more parts.</a:t>
            </a:r>
          </a:p>
        </p:txBody>
      </p:sp>
      <p:sp>
        <p:nvSpPr>
          <p:cNvPr id="6" name="TextBox 5"/>
          <p:cNvSpPr txBox="1"/>
          <p:nvPr/>
        </p:nvSpPr>
        <p:spPr>
          <a:xfrm>
            <a:off x="2743200" y="228600"/>
            <a:ext cx="6934200" cy="769938"/>
          </a:xfrm>
          <a:prstGeom prst="rect">
            <a:avLst/>
          </a:prstGeom>
          <a:noFill/>
        </p:spPr>
        <p:txBody>
          <a:bodyPr>
            <a:spAutoFit/>
          </a:bodyPr>
          <a:lstStyle/>
          <a:p>
            <a:pPr algn="ctr">
              <a:defRPr/>
            </a:pPr>
            <a:r>
              <a:rPr lang="en-US" sz="4400" b="1" dirty="0"/>
              <a:t>Nuclear Energy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892" y="1380392"/>
            <a:ext cx="5269523" cy="5090746"/>
          </a:xfrm>
          <a:prstGeom prst="rect">
            <a:avLst/>
          </a:prstGeom>
        </p:spPr>
      </p:pic>
      <p:sp>
        <p:nvSpPr>
          <p:cNvPr id="3" name="Rectangle 2"/>
          <p:cNvSpPr/>
          <p:nvPr/>
        </p:nvSpPr>
        <p:spPr>
          <a:xfrm>
            <a:off x="770792" y="5233573"/>
            <a:ext cx="6096000" cy="923330"/>
          </a:xfrm>
          <a:prstGeom prst="rect">
            <a:avLst/>
          </a:prstGeom>
        </p:spPr>
        <p:txBody>
          <a:bodyPr>
            <a:spAutoFit/>
          </a:bodyPr>
          <a:lstStyle/>
          <a:p>
            <a:r>
              <a:rPr lang="en-US" dirty="0">
                <a:hlinkClick r:id="rId3"/>
              </a:rPr>
              <a:t>http://www.pbs.org/wgbh/nova/education/physics/fission-chain-reaction.html</a:t>
            </a:r>
            <a:endParaRPr lang="en-US" dirty="0"/>
          </a:p>
          <a:p>
            <a:endParaRPr lang="en-US" dirty="0"/>
          </a:p>
        </p:txBody>
      </p:sp>
    </p:spTree>
    <p:extLst>
      <p:ext uri="{BB962C8B-B14F-4D97-AF65-F5344CB8AC3E}">
        <p14:creationId xmlns:p14="http://schemas.microsoft.com/office/powerpoint/2010/main" val="3049089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1484310" y="1397977"/>
            <a:ext cx="10018713" cy="4393223"/>
          </a:xfrm>
        </p:spPr>
        <p:txBody>
          <a:bodyPr/>
          <a:lstStyle/>
          <a:p>
            <a:pPr eaLnBrk="1" hangingPunct="1"/>
            <a:r>
              <a:rPr lang="en-US" altLang="en-US" dirty="0"/>
              <a:t>Fuel rods- the cylindrical tubes that house the nuclear fuel used in a nuclear power plant.</a:t>
            </a:r>
          </a:p>
          <a:p>
            <a:pPr eaLnBrk="1" hangingPunct="1"/>
            <a:r>
              <a:rPr lang="en-US" altLang="en-US" dirty="0"/>
              <a:t>Nuclear power plants work by using heat from nuclear fission to heat water.  This water produces the steam to turn the turbine, which turns a generator.</a:t>
            </a:r>
          </a:p>
          <a:p>
            <a:pPr eaLnBrk="1" hangingPunct="1"/>
            <a:r>
              <a:rPr lang="en-US" altLang="en-US" dirty="0"/>
              <a:t>Control rods- cylindrical devices that can be inserted between the fuel rods to absorb excess neutrons, thus slowing or stopping the fission reaction.</a:t>
            </a:r>
          </a:p>
        </p:txBody>
      </p:sp>
      <p:sp>
        <p:nvSpPr>
          <p:cNvPr id="4" name="TextBox 3"/>
          <p:cNvSpPr txBox="1"/>
          <p:nvPr/>
        </p:nvSpPr>
        <p:spPr>
          <a:xfrm>
            <a:off x="2743200" y="457200"/>
            <a:ext cx="6934200" cy="769938"/>
          </a:xfrm>
          <a:prstGeom prst="rect">
            <a:avLst/>
          </a:prstGeom>
          <a:noFill/>
        </p:spPr>
        <p:txBody>
          <a:bodyPr>
            <a:spAutoFit/>
          </a:bodyPr>
          <a:lstStyle/>
          <a:p>
            <a:pPr algn="ctr">
              <a:defRPr/>
            </a:pPr>
            <a:r>
              <a:rPr lang="en-US" sz="4400" b="1" dirty="0"/>
              <a:t>Nuclear Reactors</a:t>
            </a:r>
          </a:p>
        </p:txBody>
      </p:sp>
    </p:spTree>
    <p:extLst>
      <p:ext uri="{BB962C8B-B14F-4D97-AF65-F5344CB8AC3E}">
        <p14:creationId xmlns:p14="http://schemas.microsoft.com/office/powerpoint/2010/main" val="3824564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3200" y="228600"/>
            <a:ext cx="6934200" cy="769938"/>
          </a:xfrm>
          <a:prstGeom prst="rect">
            <a:avLst/>
          </a:prstGeom>
          <a:noFill/>
        </p:spPr>
        <p:txBody>
          <a:bodyPr>
            <a:spAutoFit/>
          </a:bodyPr>
          <a:lstStyle/>
          <a:p>
            <a:pPr algn="ctr">
              <a:defRPr/>
            </a:pPr>
            <a:r>
              <a:rPr lang="en-US" sz="4400" b="1" dirty="0"/>
              <a:t>Nuclear Reactors</a:t>
            </a:r>
          </a:p>
        </p:txBody>
      </p:sp>
      <p:pic>
        <p:nvPicPr>
          <p:cNvPr id="25603" name="Picture 7" descr="Z:\sumanas\friedland1e\jpegs\ch12\figure_12_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066800"/>
            <a:ext cx="7391400"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286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0" y="3200401"/>
          <a:ext cx="8229600" cy="138137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670">
                <a:tc>
                  <a:txBody>
                    <a:bodyPr/>
                    <a:lstStyle/>
                    <a:p>
                      <a:pPr algn="ctr"/>
                      <a:r>
                        <a:rPr lang="en-US" sz="1800" dirty="0"/>
                        <a:t>Advantages</a:t>
                      </a:r>
                    </a:p>
                  </a:txBody>
                  <a:tcPr marT="45699" marB="45699"/>
                </a:tc>
                <a:tc>
                  <a:txBody>
                    <a:bodyPr/>
                    <a:lstStyle/>
                    <a:p>
                      <a:pPr algn="ctr"/>
                      <a:r>
                        <a:rPr lang="en-US" sz="1800" dirty="0"/>
                        <a:t>Disadvantages</a:t>
                      </a:r>
                    </a:p>
                  </a:txBody>
                  <a:tcPr marT="45699" marB="45699"/>
                </a:tc>
                <a:extLst>
                  <a:ext uri="{0D108BD9-81ED-4DB2-BD59-A6C34878D82A}">
                    <a16:rowId xmlns:a16="http://schemas.microsoft.com/office/drawing/2014/main" val="10000"/>
                  </a:ext>
                </a:extLst>
              </a:tr>
              <a:tr h="370670">
                <a:tc>
                  <a:txBody>
                    <a:bodyPr/>
                    <a:lstStyle/>
                    <a:p>
                      <a:r>
                        <a:rPr lang="en-US" sz="1800" dirty="0"/>
                        <a:t>No air pollution</a:t>
                      </a:r>
                      <a:r>
                        <a:rPr lang="en-US" sz="1800" baseline="0" dirty="0"/>
                        <a:t> is produced</a:t>
                      </a:r>
                      <a:endParaRPr lang="en-US" sz="1800" dirty="0"/>
                    </a:p>
                  </a:txBody>
                  <a:tcPr marT="45699" marB="45699"/>
                </a:tc>
                <a:tc>
                  <a:txBody>
                    <a:bodyPr/>
                    <a:lstStyle/>
                    <a:p>
                      <a:r>
                        <a:rPr lang="en-US" sz="1800" dirty="0"/>
                        <a:t>Possibility</a:t>
                      </a:r>
                      <a:r>
                        <a:rPr lang="en-US" sz="1800" baseline="0" dirty="0"/>
                        <a:t> of accidents</a:t>
                      </a:r>
                      <a:endParaRPr lang="en-US" sz="1800" dirty="0"/>
                    </a:p>
                  </a:txBody>
                  <a:tcPr marT="45699" marB="45699"/>
                </a:tc>
                <a:extLst>
                  <a:ext uri="{0D108BD9-81ED-4DB2-BD59-A6C34878D82A}">
                    <a16:rowId xmlns:a16="http://schemas.microsoft.com/office/drawing/2014/main" val="10001"/>
                  </a:ext>
                </a:extLst>
              </a:tr>
              <a:tr h="639786">
                <a:tc>
                  <a:txBody>
                    <a:bodyPr/>
                    <a:lstStyle/>
                    <a:p>
                      <a:r>
                        <a:rPr lang="en-US" sz="1800" dirty="0"/>
                        <a:t>Countries</a:t>
                      </a:r>
                      <a:r>
                        <a:rPr lang="en-US" sz="1800" baseline="0" dirty="0"/>
                        <a:t> can limit their need for imported oil</a:t>
                      </a:r>
                      <a:endParaRPr lang="en-US" sz="1800" dirty="0"/>
                    </a:p>
                  </a:txBody>
                  <a:tcPr marT="45699" marB="45699"/>
                </a:tc>
                <a:tc>
                  <a:txBody>
                    <a:bodyPr/>
                    <a:lstStyle/>
                    <a:p>
                      <a:r>
                        <a:rPr lang="en-US" sz="1800" dirty="0"/>
                        <a:t>Disposal of the radioactive waste</a:t>
                      </a:r>
                    </a:p>
                  </a:txBody>
                  <a:tcPr marT="45699" marB="45699"/>
                </a:tc>
                <a:extLst>
                  <a:ext uri="{0D108BD9-81ED-4DB2-BD59-A6C34878D82A}">
                    <a16:rowId xmlns:a16="http://schemas.microsoft.com/office/drawing/2014/main" val="10002"/>
                  </a:ext>
                </a:extLst>
              </a:tr>
            </a:tbl>
          </a:graphicData>
        </a:graphic>
      </p:graphicFrame>
      <p:sp>
        <p:nvSpPr>
          <p:cNvPr id="5" name="TextBox 4"/>
          <p:cNvSpPr txBox="1"/>
          <p:nvPr/>
        </p:nvSpPr>
        <p:spPr>
          <a:xfrm>
            <a:off x="2514600" y="533401"/>
            <a:ext cx="6934200" cy="2124075"/>
          </a:xfrm>
          <a:prstGeom prst="rect">
            <a:avLst/>
          </a:prstGeom>
          <a:noFill/>
        </p:spPr>
        <p:txBody>
          <a:bodyPr>
            <a:spAutoFit/>
          </a:bodyPr>
          <a:lstStyle/>
          <a:p>
            <a:pPr algn="ctr">
              <a:defRPr/>
            </a:pPr>
            <a:r>
              <a:rPr lang="en-US" sz="4400" b="1" dirty="0"/>
              <a:t>Advantages and Disadvantages of Nuclear Energy</a:t>
            </a:r>
          </a:p>
        </p:txBody>
      </p:sp>
    </p:spTree>
    <p:extLst>
      <p:ext uri="{BB962C8B-B14F-4D97-AF65-F5344CB8AC3E}">
        <p14:creationId xmlns:p14="http://schemas.microsoft.com/office/powerpoint/2010/main" val="4244522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1484310" y="1227138"/>
            <a:ext cx="10018713" cy="3124201"/>
          </a:xfrm>
        </p:spPr>
        <p:txBody>
          <a:bodyPr/>
          <a:lstStyle/>
          <a:p>
            <a:pPr eaLnBrk="1" hangingPunct="1"/>
            <a:r>
              <a:rPr lang="en-US" altLang="en-US" dirty="0"/>
              <a:t>Radioactive waste- once the nuclear fuel can not produce enough heat to be used in a power plant but it continues to emit radioactivity.</a:t>
            </a:r>
          </a:p>
          <a:p>
            <a:pPr eaLnBrk="1" hangingPunct="1"/>
            <a:r>
              <a:rPr lang="en-US" altLang="en-US" dirty="0"/>
              <a:t>This waste must be stored in special, highly secure locations because of the danger to living organisms.</a:t>
            </a:r>
          </a:p>
          <a:p>
            <a:pPr eaLnBrk="1" hangingPunct="1"/>
            <a:endParaRPr lang="en-US" altLang="en-US" dirty="0">
              <a:solidFill>
                <a:schemeClr val="bg1"/>
              </a:solidFill>
            </a:endParaRPr>
          </a:p>
        </p:txBody>
      </p:sp>
      <p:sp>
        <p:nvSpPr>
          <p:cNvPr id="4" name="TextBox 3"/>
          <p:cNvSpPr txBox="1"/>
          <p:nvPr/>
        </p:nvSpPr>
        <p:spPr>
          <a:xfrm>
            <a:off x="2743200" y="457200"/>
            <a:ext cx="6934200" cy="769938"/>
          </a:xfrm>
          <a:prstGeom prst="rect">
            <a:avLst/>
          </a:prstGeom>
          <a:noFill/>
        </p:spPr>
        <p:txBody>
          <a:bodyPr>
            <a:spAutoFit/>
          </a:bodyPr>
          <a:lstStyle/>
          <a:p>
            <a:pPr algn="ctr">
              <a:defRPr/>
            </a:pPr>
            <a:r>
              <a:rPr lang="en-US" sz="4400" b="1" dirty="0"/>
              <a:t>Radioactive Waste</a:t>
            </a:r>
          </a:p>
        </p:txBody>
      </p:sp>
      <p:pic>
        <p:nvPicPr>
          <p:cNvPr id="1026" name="Picture 2" descr="Image result for yucca 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45" y="3665350"/>
            <a:ext cx="6212667" cy="30519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761" y="3238865"/>
            <a:ext cx="4669546" cy="353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318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644236"/>
          </a:xfrm>
        </p:spPr>
        <p:txBody>
          <a:bodyPr>
            <a:normAutofit fontScale="90000"/>
          </a:bodyPr>
          <a:lstStyle/>
          <a:p>
            <a:endParaRPr lang="en-US" dirty="0"/>
          </a:p>
        </p:txBody>
      </p:sp>
      <p:pic>
        <p:nvPicPr>
          <p:cNvPr id="1026" name="Picture 2" descr="http://www.world-nuclear.org/getattachment/information-library/Nuclear-Fuel-Cycle/Nuclear-Wastes/Radioactive-Waste-Management/CLAB.jpg.aspx"/>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140" y="112223"/>
            <a:ext cx="5779712" cy="29967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hy is salt good for nuclear waste stor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21" y="3363537"/>
            <a:ext cx="5892802" cy="33147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6800" y="158662"/>
            <a:ext cx="5521438" cy="64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795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1370010" y="934914"/>
            <a:ext cx="10018713" cy="3124201"/>
          </a:xfrm>
        </p:spPr>
        <p:txBody>
          <a:bodyPr/>
          <a:lstStyle/>
          <a:p>
            <a:pPr eaLnBrk="1" hangingPunct="1"/>
            <a:r>
              <a:rPr lang="en-US" altLang="en-US" dirty="0"/>
              <a:t>Nuclear fusion-  the reaction that powers the Sun and other stars.  This occurs when lighter nuclei are forced together to produce heavier nuclei and heat is released.</a:t>
            </a:r>
          </a:p>
          <a:p>
            <a:pPr eaLnBrk="1" hangingPunct="1"/>
            <a:r>
              <a:rPr lang="en-US" altLang="en-US" dirty="0"/>
              <a:t>Fusion is a promising, unlimited source of energy in the future, but so far scientists have had difficulty </a:t>
            </a:r>
            <a:r>
              <a:rPr lang="en-US" altLang="en-US" dirty="0" smtClean="0"/>
              <a:t>containing </a:t>
            </a:r>
            <a:r>
              <a:rPr lang="en-US" altLang="en-US" dirty="0"/>
              <a:t>the heat that is produced.</a:t>
            </a:r>
          </a:p>
        </p:txBody>
      </p:sp>
      <p:sp>
        <p:nvSpPr>
          <p:cNvPr id="4" name="TextBox 3"/>
          <p:cNvSpPr txBox="1"/>
          <p:nvPr/>
        </p:nvSpPr>
        <p:spPr>
          <a:xfrm>
            <a:off x="2743200" y="381000"/>
            <a:ext cx="6934200" cy="769938"/>
          </a:xfrm>
          <a:prstGeom prst="rect">
            <a:avLst/>
          </a:prstGeom>
          <a:noFill/>
        </p:spPr>
        <p:txBody>
          <a:bodyPr>
            <a:spAutoFit/>
          </a:bodyPr>
          <a:lstStyle/>
          <a:p>
            <a:pPr algn="ctr">
              <a:defRPr/>
            </a:pPr>
            <a:r>
              <a:rPr lang="en-US" sz="4400" b="1" dirty="0"/>
              <a:t>Fusion</a:t>
            </a:r>
          </a:p>
        </p:txBody>
      </p:sp>
      <p:pic>
        <p:nvPicPr>
          <p:cNvPr id="2050" name="Picture 2" descr="Image result for fu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012" y="3916361"/>
            <a:ext cx="2756969" cy="26251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u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515" y="3916362"/>
            <a:ext cx="5952393" cy="262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009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1866900" y="-404446"/>
            <a:ext cx="8229600" cy="4708525"/>
          </a:xfrm>
        </p:spPr>
        <p:txBody>
          <a:bodyPr/>
          <a:lstStyle/>
          <a:p>
            <a:pPr eaLnBrk="1" hangingPunct="1"/>
            <a:r>
              <a:rPr lang="en-US" altLang="en-US" dirty="0" err="1"/>
              <a:t>Hubbert</a:t>
            </a:r>
            <a:r>
              <a:rPr lang="en-US" altLang="en-US" dirty="0"/>
              <a:t> curve- a graph that shows the point at which world oil production would reach a maximum and the point at which we would run out of oil.</a:t>
            </a:r>
          </a:p>
        </p:txBody>
      </p:sp>
      <p:sp>
        <p:nvSpPr>
          <p:cNvPr id="6" name="TextBox 5"/>
          <p:cNvSpPr txBox="1"/>
          <p:nvPr/>
        </p:nvSpPr>
        <p:spPr>
          <a:xfrm>
            <a:off x="2514600" y="381000"/>
            <a:ext cx="6934200" cy="769938"/>
          </a:xfrm>
          <a:prstGeom prst="rect">
            <a:avLst/>
          </a:prstGeom>
          <a:noFill/>
        </p:spPr>
        <p:txBody>
          <a:bodyPr>
            <a:spAutoFit/>
          </a:bodyPr>
          <a:lstStyle/>
          <a:p>
            <a:pPr algn="ctr">
              <a:defRPr/>
            </a:pPr>
            <a:r>
              <a:rPr lang="en-US" sz="4400" b="1" dirty="0"/>
              <a:t>The </a:t>
            </a:r>
            <a:r>
              <a:rPr lang="en-US" sz="4400" b="1" dirty="0" err="1"/>
              <a:t>Hubbert</a:t>
            </a:r>
            <a:r>
              <a:rPr lang="en-US" sz="4400" b="1" dirty="0"/>
              <a:t> Curve</a:t>
            </a:r>
          </a:p>
        </p:txBody>
      </p:sp>
      <p:pic>
        <p:nvPicPr>
          <p:cNvPr id="22532" name="Picture 7" descr="Z:\sumanas\friedland1e\jpegs\ch12\figure_12_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154" y="2698750"/>
            <a:ext cx="7447084" cy="405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778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27" y="62346"/>
            <a:ext cx="10018713" cy="1051560"/>
          </a:xfrm>
        </p:spPr>
        <p:txBody>
          <a:bodyPr/>
          <a:lstStyle/>
          <a:p>
            <a:r>
              <a:rPr lang="en-US" dirty="0" smtClean="0"/>
              <a:t>Process of Energy Use</a:t>
            </a:r>
            <a:endParaRPr lang="en-US" dirty="0"/>
          </a:p>
        </p:txBody>
      </p:sp>
      <p:sp>
        <p:nvSpPr>
          <p:cNvPr id="3" name="Content Placeholder 2"/>
          <p:cNvSpPr>
            <a:spLocks noGrp="1"/>
          </p:cNvSpPr>
          <p:nvPr>
            <p:ph idx="1"/>
          </p:nvPr>
        </p:nvSpPr>
        <p:spPr>
          <a:xfrm>
            <a:off x="1459372" y="1054330"/>
            <a:ext cx="10018713" cy="5803670"/>
          </a:xfrm>
        </p:spPr>
        <p:txBody>
          <a:bodyPr/>
          <a:lstStyle/>
          <a:p>
            <a:r>
              <a:rPr lang="en-US" dirty="0" smtClean="0"/>
              <a:t>Energy efficiency includes:</a:t>
            </a:r>
          </a:p>
          <a:p>
            <a:pPr lvl="1">
              <a:buFont typeface="Wingdings" panose="05000000000000000000" pitchFamily="2" charset="2"/>
              <a:buChar char="Ø"/>
            </a:pPr>
            <a:r>
              <a:rPr lang="en-US" dirty="0" smtClean="0"/>
              <a:t>Efficiency of the process of obtaining the fuel</a:t>
            </a:r>
          </a:p>
          <a:p>
            <a:pPr lvl="1">
              <a:buFont typeface="Wingdings" panose="05000000000000000000" pitchFamily="2" charset="2"/>
              <a:buChar char="Ø"/>
            </a:pPr>
            <a:r>
              <a:rPr lang="en-US" dirty="0" smtClean="0"/>
              <a:t>Efficiency of the process that converts it to work that is needed</a:t>
            </a:r>
          </a:p>
          <a:p>
            <a:r>
              <a:rPr lang="en-US" dirty="0" smtClean="0"/>
              <a:t>Many opportunities for energy loss             reduces energy efficiency</a:t>
            </a:r>
          </a:p>
          <a:p>
            <a:r>
              <a:rPr lang="en-US" dirty="0" smtClean="0"/>
              <a:t>EROEI ( energy return on energy investment)</a:t>
            </a:r>
          </a:p>
          <a:p>
            <a:r>
              <a:rPr lang="en-US" dirty="0" smtClean="0"/>
              <a:t>The larger the EROEI number the more desirable/more efficient</a:t>
            </a:r>
          </a:p>
          <a:p>
            <a:pPr marL="0" indent="0">
              <a:buNone/>
            </a:pPr>
            <a:endParaRPr lang="en-US" dirty="0" smtClean="0"/>
          </a:p>
          <a:p>
            <a:pPr marL="0" indent="0">
              <a:buNone/>
            </a:pPr>
            <a:r>
              <a:rPr lang="en-US" dirty="0" smtClean="0"/>
              <a:t>EROEI  =    </a:t>
            </a:r>
            <a:r>
              <a:rPr lang="en-US" u="sng" dirty="0" smtClean="0"/>
              <a:t>Energy obtained from fuel</a:t>
            </a:r>
          </a:p>
          <a:p>
            <a:pPr marL="0" indent="0">
              <a:buNone/>
            </a:pPr>
            <a:r>
              <a:rPr lang="en-US" dirty="0"/>
              <a:t>	</a:t>
            </a:r>
            <a:r>
              <a:rPr lang="en-US" dirty="0" smtClean="0"/>
              <a:t>		Energy invested to get fuel</a:t>
            </a:r>
            <a:endParaRPr lang="en-US" dirty="0"/>
          </a:p>
        </p:txBody>
      </p:sp>
      <p:sp>
        <p:nvSpPr>
          <p:cNvPr id="4" name="Right Arrow 3"/>
          <p:cNvSpPr/>
          <p:nvPr/>
        </p:nvSpPr>
        <p:spPr>
          <a:xfrm>
            <a:off x="6368976" y="3233652"/>
            <a:ext cx="532014" cy="145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087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1903614" y="1323110"/>
            <a:ext cx="9962804" cy="4952999"/>
          </a:xfrm>
        </p:spPr>
        <p:txBody>
          <a:bodyPr>
            <a:normAutofit/>
          </a:bodyPr>
          <a:lstStyle/>
          <a:p>
            <a:pPr eaLnBrk="1" hangingPunct="1"/>
            <a:r>
              <a:rPr lang="en-US" altLang="en-US" sz="2800" dirty="0"/>
              <a:t>The burning fuel from coal transfers energy to water, which becomes steam.</a:t>
            </a:r>
          </a:p>
          <a:p>
            <a:pPr eaLnBrk="1" hangingPunct="1"/>
            <a:r>
              <a:rPr lang="en-US" altLang="en-US" sz="2800" dirty="0"/>
              <a:t>The kinetic energy contained within the steam is transferred to the blades of a turbine, a large device that resembles a fan.</a:t>
            </a:r>
          </a:p>
          <a:p>
            <a:pPr eaLnBrk="1" hangingPunct="1"/>
            <a:r>
              <a:rPr lang="en-US" altLang="en-US" sz="2800" dirty="0"/>
              <a:t>As the energy in the steam turns the turbine, the shaft in the center of the turbine turns the generator.</a:t>
            </a:r>
          </a:p>
          <a:p>
            <a:pPr eaLnBrk="1" hangingPunct="1"/>
            <a:r>
              <a:rPr lang="en-US" altLang="en-US" sz="2800" dirty="0"/>
              <a:t>This mechanical motion generates energy. </a:t>
            </a:r>
          </a:p>
          <a:p>
            <a:pPr eaLnBrk="1" hangingPunct="1"/>
            <a:endParaRPr lang="en-US" altLang="en-US" sz="2800" dirty="0"/>
          </a:p>
          <a:p>
            <a:pPr marL="0" indent="0">
              <a:buNone/>
            </a:pPr>
            <a:r>
              <a:rPr lang="en-US" altLang="en-US" sz="2800" dirty="0">
                <a:hlinkClick r:id="rId2"/>
              </a:rPr>
              <a:t>https://www.youtube.com/watch?v=e_CcrgKLyzc</a:t>
            </a:r>
            <a:endParaRPr lang="en-US" altLang="en-US" sz="2800" dirty="0"/>
          </a:p>
          <a:p>
            <a:pPr marL="0" indent="0">
              <a:buNone/>
            </a:pPr>
            <a:endParaRPr lang="en-US" altLang="en-US" sz="2800" dirty="0"/>
          </a:p>
        </p:txBody>
      </p:sp>
      <p:sp>
        <p:nvSpPr>
          <p:cNvPr id="4" name="TextBox 3"/>
          <p:cNvSpPr txBox="1"/>
          <p:nvPr/>
        </p:nvSpPr>
        <p:spPr>
          <a:xfrm>
            <a:off x="2514600" y="381000"/>
            <a:ext cx="6934200" cy="769938"/>
          </a:xfrm>
          <a:prstGeom prst="rect">
            <a:avLst/>
          </a:prstGeom>
          <a:noFill/>
        </p:spPr>
        <p:txBody>
          <a:bodyPr>
            <a:spAutoFit/>
          </a:bodyPr>
          <a:lstStyle/>
          <a:p>
            <a:pPr algn="ctr">
              <a:defRPr/>
            </a:pPr>
            <a:r>
              <a:rPr lang="en-US" sz="4400" b="1" dirty="0"/>
              <a:t>Electricity Generation</a:t>
            </a:r>
          </a:p>
        </p:txBody>
      </p:sp>
    </p:spTree>
    <p:extLst>
      <p:ext uri="{BB962C8B-B14F-4D97-AF65-F5344CB8AC3E}">
        <p14:creationId xmlns:p14="http://schemas.microsoft.com/office/powerpoint/2010/main" val="3567018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0" y="381000"/>
            <a:ext cx="6934200" cy="769938"/>
          </a:xfrm>
          <a:prstGeom prst="rect">
            <a:avLst/>
          </a:prstGeom>
          <a:noFill/>
        </p:spPr>
        <p:txBody>
          <a:bodyPr>
            <a:spAutoFit/>
          </a:bodyPr>
          <a:lstStyle/>
          <a:p>
            <a:pPr algn="ctr">
              <a:defRPr/>
            </a:pPr>
            <a:r>
              <a:rPr lang="en-US" sz="4400" b="1" dirty="0"/>
              <a:t>Electricity Generation</a:t>
            </a:r>
          </a:p>
        </p:txBody>
      </p:sp>
      <p:pic>
        <p:nvPicPr>
          <p:cNvPr id="8195" name="Picture 7" descr="Z:\sumanas\friedland1e\jpegs\ch12\figure_12_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1295400"/>
            <a:ext cx="812641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511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145473"/>
            <a:ext cx="10018713" cy="743989"/>
          </a:xfrm>
        </p:spPr>
        <p:txBody>
          <a:bodyPr/>
          <a:lstStyle/>
          <a:p>
            <a:r>
              <a:rPr lang="en-US" dirty="0"/>
              <a:t>Coal</a:t>
            </a:r>
          </a:p>
        </p:txBody>
      </p:sp>
      <p:sp>
        <p:nvSpPr>
          <p:cNvPr id="3" name="Content Placeholder 2"/>
          <p:cNvSpPr>
            <a:spLocks noGrp="1"/>
          </p:cNvSpPr>
          <p:nvPr>
            <p:ph sz="half" idx="1"/>
          </p:nvPr>
        </p:nvSpPr>
        <p:spPr>
          <a:xfrm>
            <a:off x="1484312" y="964276"/>
            <a:ext cx="5381840" cy="5594466"/>
          </a:xfrm>
        </p:spPr>
        <p:txBody>
          <a:bodyPr>
            <a:normAutofit/>
          </a:bodyPr>
          <a:lstStyle/>
          <a:p>
            <a:pPr marL="0" indent="0">
              <a:buNone/>
            </a:pPr>
            <a:r>
              <a:rPr lang="en-US" sz="2000" dirty="0" smtClean="0"/>
              <a:t>Solid fuel formed from the remains of trees, ferns, and other plant materials that were preserved 280-350 million years ago</a:t>
            </a:r>
          </a:p>
          <a:p>
            <a:pPr marL="0" indent="0">
              <a:buNone/>
            </a:pPr>
            <a:r>
              <a:rPr lang="en-US" sz="2000" dirty="0"/>
              <a:t>Peat is the precursor to </a:t>
            </a:r>
            <a:r>
              <a:rPr lang="en-US" sz="2000" dirty="0" smtClean="0"/>
              <a:t>coal</a:t>
            </a:r>
            <a:endParaRPr lang="en-US" sz="2000" dirty="0"/>
          </a:p>
          <a:p>
            <a:r>
              <a:rPr lang="en-US" sz="2000" dirty="0"/>
              <a:t>	lignite, sub-bituminous, bituminous, and </a:t>
            </a:r>
            <a:r>
              <a:rPr lang="en-US" sz="2000" dirty="0" smtClean="0"/>
              <a:t>anthracite</a:t>
            </a:r>
          </a:p>
          <a:p>
            <a:pPr marL="0" indent="0">
              <a:buNone/>
            </a:pPr>
            <a:r>
              <a:rPr lang="en-US" sz="2000" dirty="0" smtClean="0"/>
              <a:t>The US mostly uses Subbituminous and Bituminous for electricity generation</a:t>
            </a:r>
            <a:endParaRPr lang="en-US" sz="2000" dirty="0"/>
          </a:p>
          <a:p>
            <a:pPr marL="0" indent="0">
              <a:buNone/>
            </a:pPr>
            <a:r>
              <a:rPr lang="en-US" sz="2000" dirty="0" smtClean="0"/>
              <a:t>Largest </a:t>
            </a:r>
            <a:r>
              <a:rPr lang="en-US" sz="2000" dirty="0"/>
              <a:t>coal reserves</a:t>
            </a:r>
          </a:p>
          <a:p>
            <a:r>
              <a:rPr lang="en-US" sz="2000" dirty="0"/>
              <a:t>	U.S., Russia, China and India</a:t>
            </a:r>
          </a:p>
          <a:p>
            <a:pPr marL="0" indent="0">
              <a:buNone/>
            </a:pPr>
            <a:r>
              <a:rPr lang="en-US" sz="2000" dirty="0"/>
              <a:t>Largest producers</a:t>
            </a:r>
          </a:p>
          <a:p>
            <a:r>
              <a:rPr lang="en-US" sz="2000" dirty="0"/>
              <a:t>	China, the United States, India, and Australia </a:t>
            </a:r>
          </a:p>
          <a:p>
            <a:pPr marL="0" indent="0">
              <a:buNone/>
            </a:pPr>
            <a:endParaRPr lang="en-US" dirty="0"/>
          </a:p>
        </p:txBody>
      </p:sp>
      <p:pic>
        <p:nvPicPr>
          <p:cNvPr id="3074" name="Picture 2" descr="Image result for coal formation proces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22193" y="1546168"/>
            <a:ext cx="4191429" cy="4830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683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801" y="184355"/>
            <a:ext cx="10018713" cy="1010265"/>
          </a:xfrm>
        </p:spPr>
        <p:txBody>
          <a:bodyPr/>
          <a:lstStyle/>
          <a:p>
            <a:r>
              <a:rPr lang="en-US" dirty="0"/>
              <a:t>Coal mining</a:t>
            </a:r>
          </a:p>
        </p:txBody>
      </p:sp>
      <p:sp>
        <p:nvSpPr>
          <p:cNvPr id="3" name="Content Placeholder 2"/>
          <p:cNvSpPr>
            <a:spLocks noGrp="1"/>
          </p:cNvSpPr>
          <p:nvPr>
            <p:ph idx="1"/>
          </p:nvPr>
        </p:nvSpPr>
        <p:spPr>
          <a:xfrm>
            <a:off x="1322078" y="1354392"/>
            <a:ext cx="10018713" cy="3124201"/>
          </a:xfrm>
        </p:spPr>
        <p:txBody>
          <a:bodyPr/>
          <a:lstStyle/>
          <a:p>
            <a:r>
              <a:rPr lang="en-US" dirty="0">
                <a:hlinkClick r:id="rId2"/>
              </a:rPr>
              <a:t>https://www.youtube.com/watch?v=Joo90ZWrUkU</a:t>
            </a:r>
            <a:endParaRPr lang="en-US" dirty="0"/>
          </a:p>
          <a:p>
            <a:r>
              <a:rPr lang="en-US" dirty="0">
                <a:hlinkClick r:id="rId3"/>
              </a:rPr>
              <a:t>https://www.youtube.com/watch?v=FA3Royf9_zM</a:t>
            </a:r>
            <a:r>
              <a:rPr lang="en-US" dirty="0"/>
              <a:t> </a:t>
            </a:r>
          </a:p>
          <a:p>
            <a:r>
              <a:rPr lang="en-US" dirty="0">
                <a:hlinkClick r:id="rId4"/>
              </a:rPr>
              <a:t>https://www.youtube.com/watch?v=KnnHprUGKF0</a:t>
            </a:r>
            <a:endParaRPr lang="en-US" dirty="0"/>
          </a:p>
          <a:p>
            <a:endParaRPr lang="en-US" dirty="0"/>
          </a:p>
          <a:p>
            <a:endParaRPr lang="en-US" dirty="0"/>
          </a:p>
          <a:p>
            <a:endParaRPr lang="en-US" dirty="0"/>
          </a:p>
        </p:txBody>
      </p:sp>
      <p:pic>
        <p:nvPicPr>
          <p:cNvPr id="1026" name="Picture 2" descr="Image result for coal mines in the 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6620" y="3023419"/>
            <a:ext cx="6131490" cy="35992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ifferent types of co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2801" y="3023419"/>
            <a:ext cx="3766115" cy="3716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313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63769"/>
            <a:ext cx="10018713" cy="668215"/>
          </a:xfrm>
        </p:spPr>
        <p:txBody>
          <a:bodyPr>
            <a:normAutofit fontScale="90000"/>
          </a:bodyPr>
          <a:lstStyle/>
          <a:p>
            <a:r>
              <a:rPr lang="en-US" dirty="0"/>
              <a:t>Coal </a:t>
            </a:r>
          </a:p>
        </p:txBody>
      </p:sp>
      <p:sp>
        <p:nvSpPr>
          <p:cNvPr id="5" name="Text Placeholder 4"/>
          <p:cNvSpPr>
            <a:spLocks noGrp="1"/>
          </p:cNvSpPr>
          <p:nvPr>
            <p:ph type="body" idx="1"/>
          </p:nvPr>
        </p:nvSpPr>
        <p:spPr>
          <a:xfrm>
            <a:off x="1394110" y="1023163"/>
            <a:ext cx="4607188" cy="576262"/>
          </a:xfrm>
        </p:spPr>
        <p:txBody>
          <a:bodyPr/>
          <a:lstStyle/>
          <a:p>
            <a:pPr algn="ctr"/>
            <a:r>
              <a:rPr lang="en-US" dirty="0"/>
              <a:t>Advantages	</a:t>
            </a:r>
          </a:p>
        </p:txBody>
      </p:sp>
      <p:sp>
        <p:nvSpPr>
          <p:cNvPr id="6" name="Content Placeholder 5"/>
          <p:cNvSpPr>
            <a:spLocks noGrp="1"/>
          </p:cNvSpPr>
          <p:nvPr>
            <p:ph sz="half" idx="2"/>
          </p:nvPr>
        </p:nvSpPr>
        <p:spPr>
          <a:xfrm>
            <a:off x="1394110" y="1848218"/>
            <a:ext cx="4895056" cy="2455862"/>
          </a:xfrm>
        </p:spPr>
        <p:txBody>
          <a:bodyPr/>
          <a:lstStyle/>
          <a:p>
            <a:r>
              <a:rPr lang="en-US" dirty="0"/>
              <a:t>Surface mining - cheap and easy</a:t>
            </a:r>
          </a:p>
          <a:p>
            <a:r>
              <a:rPr lang="en-US" dirty="0"/>
              <a:t>Easy fuel- handling, little refining, transportation</a:t>
            </a:r>
          </a:p>
          <a:p>
            <a:pPr marL="0" indent="0">
              <a:buNone/>
            </a:pPr>
            <a:endParaRPr lang="en-US" dirty="0"/>
          </a:p>
        </p:txBody>
      </p:sp>
      <p:sp>
        <p:nvSpPr>
          <p:cNvPr id="7" name="Text Placeholder 6"/>
          <p:cNvSpPr>
            <a:spLocks noGrp="1"/>
          </p:cNvSpPr>
          <p:nvPr>
            <p:ph type="body" sz="quarter" idx="3"/>
          </p:nvPr>
        </p:nvSpPr>
        <p:spPr>
          <a:xfrm>
            <a:off x="6744226" y="1101970"/>
            <a:ext cx="4622537" cy="576262"/>
          </a:xfrm>
        </p:spPr>
        <p:txBody>
          <a:bodyPr/>
          <a:lstStyle/>
          <a:p>
            <a:pPr algn="ctr"/>
            <a:r>
              <a:rPr lang="en-US" dirty="0"/>
              <a:t>Disadvantages</a:t>
            </a:r>
          </a:p>
        </p:txBody>
      </p:sp>
      <p:sp>
        <p:nvSpPr>
          <p:cNvPr id="8" name="Content Placeholder 7"/>
          <p:cNvSpPr>
            <a:spLocks noGrp="1"/>
          </p:cNvSpPr>
          <p:nvPr>
            <p:ph sz="quarter" idx="4"/>
          </p:nvPr>
        </p:nvSpPr>
        <p:spPr>
          <a:xfrm>
            <a:off x="6607966" y="1848218"/>
            <a:ext cx="4895056" cy="2455862"/>
          </a:xfrm>
        </p:spPr>
        <p:txBody>
          <a:bodyPr/>
          <a:lstStyle/>
          <a:p>
            <a:r>
              <a:rPr lang="en-US" dirty="0"/>
              <a:t>Impurities – sulfur, trace metals : Mercury, lead, and arsenic</a:t>
            </a:r>
          </a:p>
          <a:p>
            <a:r>
              <a:rPr lang="en-US" dirty="0"/>
              <a:t>Combustion releases toxic pollutants into air</a:t>
            </a:r>
          </a:p>
          <a:p>
            <a:r>
              <a:rPr lang="en-US" dirty="0" smtClean="0"/>
              <a:t>Produces </a:t>
            </a:r>
            <a:r>
              <a:rPr lang="en-US" dirty="0"/>
              <a:t>ash ( 3-20%)</a:t>
            </a:r>
          </a:p>
          <a:p>
            <a:r>
              <a:rPr lang="en-US" dirty="0"/>
              <a:t>Carbon dioxide produced</a:t>
            </a:r>
          </a:p>
          <a:p>
            <a:endParaRPr lang="en-US" dirty="0"/>
          </a:p>
        </p:txBody>
      </p:sp>
      <p:pic>
        <p:nvPicPr>
          <p:cNvPr id="1026" name="Picture 2" descr="Image result for coal mi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446" y="3857747"/>
            <a:ext cx="3930162" cy="27452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al mine in developing count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85" y="3184109"/>
            <a:ext cx="5256622" cy="349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58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228600"/>
            <a:ext cx="10018713" cy="1134687"/>
          </a:xfrm>
        </p:spPr>
        <p:txBody>
          <a:bodyPr/>
          <a:lstStyle/>
          <a:p>
            <a:r>
              <a:rPr lang="en-US" dirty="0"/>
              <a:t>Idaho Power</a:t>
            </a:r>
          </a:p>
        </p:txBody>
      </p:sp>
      <p:sp>
        <p:nvSpPr>
          <p:cNvPr id="3" name="Content Placeholder 2"/>
          <p:cNvSpPr>
            <a:spLocks noGrp="1"/>
          </p:cNvSpPr>
          <p:nvPr>
            <p:ph idx="1"/>
          </p:nvPr>
        </p:nvSpPr>
        <p:spPr>
          <a:xfrm>
            <a:off x="1733691" y="2019993"/>
            <a:ext cx="10018713" cy="1967345"/>
          </a:xfrm>
        </p:spPr>
        <p:txBody>
          <a:bodyPr>
            <a:normAutofit fontScale="92500" lnSpcReduction="20000"/>
          </a:bodyPr>
          <a:lstStyle/>
          <a:p>
            <a:pPr marL="0" indent="0">
              <a:buNone/>
            </a:pPr>
            <a:endParaRPr lang="en-US" dirty="0">
              <a:hlinkClick r:id="rId2"/>
            </a:endParaRPr>
          </a:p>
          <a:p>
            <a:r>
              <a:rPr lang="en-US" dirty="0">
                <a:hlinkClick r:id="rId2"/>
              </a:rPr>
              <a:t>https://www.idahopower.com/AboutUs/EnergySources/FuelMix/resourcePortfolio_2015.cfm</a:t>
            </a:r>
            <a:endParaRPr lang="en-US" dirty="0"/>
          </a:p>
          <a:p>
            <a:r>
              <a:rPr lang="en-US" dirty="0"/>
              <a:t>Hydroelectric and coal</a:t>
            </a:r>
          </a:p>
          <a:p>
            <a:r>
              <a:rPr lang="en-US" dirty="0"/>
              <a:t>Service area –parts of eastern Oregon, I84 corridor, Pocatello, and around Salmon </a:t>
            </a:r>
          </a:p>
        </p:txBody>
      </p:sp>
    </p:spTree>
    <p:extLst>
      <p:ext uri="{BB962C8B-B14F-4D97-AF65-F5344CB8AC3E}">
        <p14:creationId xmlns:p14="http://schemas.microsoft.com/office/powerpoint/2010/main" val="26950656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2725</TotalTime>
  <Words>1058</Words>
  <Application>Microsoft Office PowerPoint</Application>
  <PresentationFormat>Widescreen</PresentationFormat>
  <Paragraphs>125</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Corbel</vt:lpstr>
      <vt:lpstr>Wingdings</vt:lpstr>
      <vt:lpstr>Parallax</vt:lpstr>
      <vt:lpstr>Describe the energy consumption in the US since 1850 </vt:lpstr>
      <vt:lpstr>PowerPoint Presentation</vt:lpstr>
      <vt:lpstr>Process of Energy Use</vt:lpstr>
      <vt:lpstr>PowerPoint Presentation</vt:lpstr>
      <vt:lpstr>PowerPoint Presentation</vt:lpstr>
      <vt:lpstr>Coal</vt:lpstr>
      <vt:lpstr>Coal mining</vt:lpstr>
      <vt:lpstr>Coal </vt:lpstr>
      <vt:lpstr>Idaho Power</vt:lpstr>
      <vt:lpstr>Natural Gas- nonrenewable</vt:lpstr>
      <vt:lpstr>METHANE</vt:lpstr>
      <vt:lpstr>Methane (Natural Gas) -renewable</vt:lpstr>
      <vt:lpstr>PowerPoint Presentation</vt:lpstr>
      <vt:lpstr>Manure Math!</vt:lpstr>
      <vt:lpstr>PowerPoint Presentation</vt:lpstr>
      <vt:lpstr>PowerPoint Presentation</vt:lpstr>
      <vt:lpstr>Petroleum</vt:lpstr>
      <vt:lpstr>Migratory bird act and energy </vt:lpstr>
      <vt:lpstr>ANWR- Arctic National Wildlife Refuge</vt:lpstr>
      <vt:lpstr>PowerPoint Presentation</vt:lpstr>
      <vt:lpstr>ANWR- Arctic National Wildlife Refuge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JSD2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Resources</dc:title>
  <dc:creator>Foster Jennifer</dc:creator>
  <cp:lastModifiedBy>Foster Jennifer</cp:lastModifiedBy>
  <cp:revision>45</cp:revision>
  <dcterms:created xsi:type="dcterms:W3CDTF">2017-02-03T16:51:16Z</dcterms:created>
  <dcterms:modified xsi:type="dcterms:W3CDTF">2018-03-01T15:24:55Z</dcterms:modified>
</cp:coreProperties>
</file>