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55"/>
  </p:notesMasterIdLst>
  <p:sldIdLst>
    <p:sldId id="257" r:id="rId2"/>
    <p:sldId id="30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309" r:id="rId29"/>
    <p:sldId id="290" r:id="rId30"/>
    <p:sldId id="283" r:id="rId31"/>
    <p:sldId id="310" r:id="rId32"/>
    <p:sldId id="311" r:id="rId33"/>
    <p:sldId id="293" r:id="rId34"/>
    <p:sldId id="304" r:id="rId35"/>
    <p:sldId id="288" r:id="rId36"/>
    <p:sldId id="289" r:id="rId37"/>
    <p:sldId id="291" r:id="rId38"/>
    <p:sldId id="292" r:id="rId39"/>
    <p:sldId id="284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6" r:id="rId49"/>
    <p:sldId id="285" r:id="rId50"/>
    <p:sldId id="286" r:id="rId51"/>
    <p:sldId id="305" r:id="rId52"/>
    <p:sldId id="307" r:id="rId53"/>
    <p:sldId id="308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98D72-1FFB-49F2-9EEA-7D745F84F918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4F082-9032-45A4-BE0A-CB0B562A1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28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92EB56-1C02-44AB-835B-4880305E383C}" type="slidenum">
              <a:rPr lang="en-US"/>
              <a:pPr/>
              <a:t>29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97670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885B66-92CE-4214-9E22-DA2B2F981EDE}" type="slidenum">
              <a:rPr lang="en-US"/>
              <a:pPr/>
              <a:t>35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97354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1AF46F-85B3-41F5-BE3B-70549C21CE88}" type="slidenum">
              <a:rPr lang="en-US"/>
              <a:pPr/>
              <a:t>36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5288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D37067-0B2B-44A7-B8C5-43EF11506376}" type="slidenum">
              <a:rPr lang="en-US"/>
              <a:pPr/>
              <a:t>37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7123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972E12-02A3-402B-900C-1648F7D47768}" type="slidenum">
              <a:rPr lang="en-US"/>
              <a:pPr/>
              <a:t>38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47756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07F0-B876-4149-BF7A-DA52661721F7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06A1-2D00-4726-B803-DB711A1EC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5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07F0-B876-4149-BF7A-DA52661721F7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06A1-2D00-4726-B803-DB711A1EC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18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07F0-B876-4149-BF7A-DA52661721F7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06A1-2D00-4726-B803-DB711A1EC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93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07F0-B876-4149-BF7A-DA52661721F7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06A1-2D00-4726-B803-DB711A1EC2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4324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07F0-B876-4149-BF7A-DA52661721F7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06A1-2D00-4726-B803-DB711A1EC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6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07F0-B876-4149-BF7A-DA52661721F7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06A1-2D00-4726-B803-DB711A1EC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7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07F0-B876-4149-BF7A-DA52661721F7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06A1-2D00-4726-B803-DB711A1EC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07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07F0-B876-4149-BF7A-DA52661721F7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06A1-2D00-4726-B803-DB711A1EC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59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07F0-B876-4149-BF7A-DA52661721F7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06A1-2D00-4726-B803-DB711A1EC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75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D597EC-BDD0-49AF-A2F7-4B9F728820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0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07F0-B876-4149-BF7A-DA52661721F7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06A1-2D00-4726-B803-DB711A1EC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3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07F0-B876-4149-BF7A-DA52661721F7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06A1-2D00-4726-B803-DB711A1EC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6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07F0-B876-4149-BF7A-DA52661721F7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06A1-2D00-4726-B803-DB711A1EC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7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07F0-B876-4149-BF7A-DA52661721F7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06A1-2D00-4726-B803-DB711A1EC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07F0-B876-4149-BF7A-DA52661721F7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06A1-2D00-4726-B803-DB711A1EC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4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07F0-B876-4149-BF7A-DA52661721F7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06A1-2D00-4726-B803-DB711A1EC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04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07F0-B876-4149-BF7A-DA52661721F7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06A1-2D00-4726-B803-DB711A1EC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78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07F0-B876-4149-BF7A-DA52661721F7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A06A1-2D00-4726-B803-DB711A1EC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0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B3B07F0-B876-4149-BF7A-DA52661721F7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DFA06A1-2D00-4726-B803-DB711A1EC2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494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1-cES1Ekto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a-uagjJQ9k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hyperlink" Target="http://www.britannica.com/EBchecked/topic/157956/density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Plate Tectonics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13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/>
              <a:t>Fossils</a:t>
            </a:r>
            <a:r>
              <a:rPr lang="en-US" sz="3200" dirty="0"/>
              <a:t> – non-aquatic animals and plant fossils have been found on continents separated by water.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8" name="Picture 5" descr="mesosaur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0000" y="1690688"/>
            <a:ext cx="10233800" cy="474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034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533401"/>
            <a:ext cx="7396162" cy="5822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997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401288"/>
            <a:ext cx="10233800" cy="5272644"/>
          </a:xfrm>
        </p:spPr>
        <p:txBody>
          <a:bodyPr>
            <a:normAutofit/>
          </a:bodyPr>
          <a:lstStyle/>
          <a:p>
            <a:r>
              <a:rPr lang="en-US" b="1" u="sng" dirty="0"/>
              <a:t>Evidence From Climate</a:t>
            </a:r>
          </a:p>
          <a:p>
            <a:pPr lvl="1"/>
            <a:r>
              <a:rPr lang="en-US" dirty="0"/>
              <a:t>Spitsbergen, an island in the Arctic Ocean</a:t>
            </a:r>
          </a:p>
          <a:p>
            <a:pPr lvl="3"/>
            <a:r>
              <a:rPr lang="en-US" dirty="0"/>
              <a:t>Presently covered in ice</a:t>
            </a:r>
          </a:p>
          <a:p>
            <a:pPr lvl="3"/>
            <a:r>
              <a:rPr lang="en-US" dirty="0"/>
              <a:t>Presently has 300 million year old fossilized tropical plants</a:t>
            </a:r>
            <a:r>
              <a:rPr lang="en-US" dirty="0" smtClean="0"/>
              <a:t>.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South Africa, the hot desert place</a:t>
            </a:r>
          </a:p>
          <a:p>
            <a:pPr lvl="3"/>
            <a:r>
              <a:rPr lang="en-US" dirty="0"/>
              <a:t>Evidence of glacier activity in the rock bed</a:t>
            </a:r>
          </a:p>
          <a:p>
            <a:pPr lvl="3"/>
            <a:endParaRPr lang="en-US" dirty="0" smtClean="0"/>
          </a:p>
          <a:p>
            <a:pPr lvl="3"/>
            <a:endParaRPr lang="en-US" dirty="0"/>
          </a:p>
          <a:p>
            <a:pPr lvl="3"/>
            <a:endParaRPr lang="en-US" dirty="0"/>
          </a:p>
          <a:p>
            <a:r>
              <a:rPr lang="en-US" b="1" dirty="0"/>
              <a:t>Wegener realized that the </a:t>
            </a:r>
            <a:r>
              <a:rPr lang="en-US" b="1" u="sng" dirty="0"/>
              <a:t>Earth’s climate has definitely shifted, or the location of the continents have moved, and brought with them the fossilized evidence.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27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e-education.psu.edu/earth520/files/earth520/flash/orientation/weg_climate_evid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08" y="369911"/>
            <a:ext cx="5676405" cy="593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rlinsscience.com/Continental%20Drift%20Theory_files/image01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423" y="369912"/>
            <a:ext cx="5628904" cy="582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75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"/>
            <a:ext cx="8686800" cy="631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427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 all added up.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Too many questions all got answered by with one theory.</a:t>
            </a:r>
          </a:p>
          <a:p>
            <a:r>
              <a:rPr lang="en-US" dirty="0"/>
              <a:t>Wagner had to tell it like he saw it.</a:t>
            </a:r>
          </a:p>
          <a:p>
            <a:endParaRPr lang="en-US" dirty="0"/>
          </a:p>
          <a:p>
            <a:r>
              <a:rPr lang="en-US" dirty="0"/>
              <a:t>The continents used to be in entirely </a:t>
            </a:r>
            <a:r>
              <a:rPr lang="en-US" dirty="0" smtClean="0"/>
              <a:t>different position</a:t>
            </a:r>
            <a:r>
              <a:rPr lang="en-US" dirty="0"/>
              <a:t>.  All together, in one super continent.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	</a:t>
            </a:r>
            <a:r>
              <a:rPr lang="en-US" b="1" dirty="0"/>
              <a:t>Pangaea</a:t>
            </a:r>
          </a:p>
        </p:txBody>
      </p:sp>
    </p:spTree>
    <p:extLst>
      <p:ext uri="{BB962C8B-B14F-4D97-AF65-F5344CB8AC3E}">
        <p14:creationId xmlns:p14="http://schemas.microsoft.com/office/powerpoint/2010/main" val="276066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1143000"/>
          </a:xfrm>
        </p:spPr>
        <p:txBody>
          <a:bodyPr/>
          <a:lstStyle/>
          <a:p>
            <a:r>
              <a:rPr lang="en-US" dirty="0"/>
              <a:t>Wegener’s Pangaea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52601"/>
            <a:ext cx="9144000" cy="457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3897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Wegener went public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Told his friends, they didn’t get it.</a:t>
            </a:r>
          </a:p>
          <a:p>
            <a:r>
              <a:rPr lang="en-US" dirty="0"/>
              <a:t>Told his </a:t>
            </a:r>
            <a:r>
              <a:rPr lang="en-US" dirty="0" smtClean="0"/>
              <a:t>colleagues, </a:t>
            </a:r>
            <a:r>
              <a:rPr lang="en-US" dirty="0"/>
              <a:t>they wanted more information</a:t>
            </a:r>
          </a:p>
          <a:p>
            <a:r>
              <a:rPr lang="en-US" dirty="0"/>
              <a:t>Wrote a book “</a:t>
            </a:r>
            <a:r>
              <a:rPr lang="en-US" i="1" dirty="0"/>
              <a:t>The Origins of Continents and Oceans”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Want to know what happened to Wegener and his ideas?</a:t>
            </a:r>
          </a:p>
        </p:txBody>
      </p:sp>
    </p:spTree>
    <p:extLst>
      <p:ext uri="{BB962C8B-B14F-4D97-AF65-F5344CB8AC3E}">
        <p14:creationId xmlns:p14="http://schemas.microsoft.com/office/powerpoint/2010/main" val="311806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524000" y="121920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dirty="0"/>
              <a:t>They got thrown out!!!</a:t>
            </a:r>
          </a:p>
          <a:p>
            <a:pPr algn="ctr">
              <a:spcBef>
                <a:spcPct val="50000"/>
              </a:spcBef>
            </a:pPr>
            <a:r>
              <a:rPr lang="en-US" sz="6000" dirty="0"/>
              <a:t>Flat rejected!!</a:t>
            </a:r>
          </a:p>
          <a:p>
            <a:pPr algn="ctr">
              <a:spcBef>
                <a:spcPct val="50000"/>
              </a:spcBef>
            </a:pPr>
            <a:r>
              <a:rPr lang="en-US" sz="6000" dirty="0"/>
              <a:t>He was told he was wrong…</a:t>
            </a:r>
          </a:p>
        </p:txBody>
      </p:sp>
    </p:spTree>
    <p:extLst>
      <p:ext uri="{BB962C8B-B14F-4D97-AF65-F5344CB8AC3E}">
        <p14:creationId xmlns:p14="http://schemas.microsoft.com/office/powerpoint/2010/main" val="232106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3182" y="186995"/>
            <a:ext cx="10515600" cy="941161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Big Hole</a:t>
            </a: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3182" y="1128156"/>
            <a:ext cx="5972034" cy="5048807"/>
          </a:xfrm>
        </p:spPr>
        <p:txBody>
          <a:bodyPr>
            <a:normAutofit/>
          </a:bodyPr>
          <a:lstStyle/>
          <a:p>
            <a:r>
              <a:rPr lang="en-US" dirty="0"/>
              <a:t>Wegener’s theory did not </a:t>
            </a:r>
            <a:r>
              <a:rPr lang="en-US" dirty="0" smtClean="0"/>
              <a:t>propose </a:t>
            </a:r>
            <a:r>
              <a:rPr lang="en-US" dirty="0"/>
              <a:t>a mechanism that would allow the continents to move </a:t>
            </a:r>
            <a:r>
              <a:rPr lang="en-US" dirty="0" smtClean="0"/>
              <a:t>through the sea floor without </a:t>
            </a:r>
            <a:r>
              <a:rPr lang="en-US" dirty="0"/>
              <a:t>being ripped apart.</a:t>
            </a:r>
          </a:p>
          <a:p>
            <a:endParaRPr lang="en-US" dirty="0"/>
          </a:p>
          <a:p>
            <a:r>
              <a:rPr lang="en-US" u="sng" dirty="0"/>
              <a:t>Only a few people supported Wegener’s ideas.  </a:t>
            </a:r>
            <a:r>
              <a:rPr lang="en-US" dirty="0"/>
              <a:t>Wegener kept looking for evidence.</a:t>
            </a:r>
          </a:p>
          <a:p>
            <a:endParaRPr lang="en-US" dirty="0"/>
          </a:p>
          <a:p>
            <a:r>
              <a:rPr lang="en-US" u="sng" dirty="0"/>
              <a:t>He died in 1930 with out the support </a:t>
            </a:r>
            <a:r>
              <a:rPr lang="en-US" dirty="0"/>
              <a:t>of the scientific community.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7" descr="alfred_wege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9554" y="546265"/>
            <a:ext cx="4834246" cy="515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0016" y="6176963"/>
            <a:ext cx="557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http://www.youtube.com/watch?v=T1-cES1Ekto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32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jochemnet.de/fiu/earth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65101"/>
            <a:ext cx="10375900" cy="654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93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II </a:t>
            </a: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War broke out in mid 1900’s, big war.</a:t>
            </a:r>
          </a:p>
          <a:p>
            <a:r>
              <a:rPr lang="en-US" dirty="0"/>
              <a:t>Germans had the U-Boat.</a:t>
            </a:r>
          </a:p>
          <a:p>
            <a:r>
              <a:rPr lang="en-US" dirty="0"/>
              <a:t>We needed to find them</a:t>
            </a:r>
          </a:p>
          <a:p>
            <a:r>
              <a:rPr lang="en-US" u="sng" dirty="0"/>
              <a:t>Developed </a:t>
            </a:r>
            <a:r>
              <a:rPr lang="en-US" b="1" u="sng" dirty="0"/>
              <a:t>Sonar</a:t>
            </a:r>
          </a:p>
          <a:p>
            <a:pPr lvl="2"/>
            <a:r>
              <a:rPr lang="en-US" dirty="0"/>
              <a:t>How does Sonar work?</a:t>
            </a:r>
          </a:p>
          <a:p>
            <a:r>
              <a:rPr lang="en-US" u="sng" dirty="0"/>
              <a:t>The navy started to map the ocean floor.</a:t>
            </a:r>
          </a:p>
          <a:p>
            <a:r>
              <a:rPr lang="en-US" dirty="0"/>
              <a:t>Scientists started paying attention.</a:t>
            </a:r>
          </a:p>
        </p:txBody>
      </p:sp>
      <p:pic>
        <p:nvPicPr>
          <p:cNvPr id="2050" name="Picture 2" descr="http://www.nww2m.com/wp-content/uploads/2012/07/canadian-sailors-asd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035" y="352199"/>
            <a:ext cx="3668279" cy="294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nww2m.com/wp-content/uploads/2012/07/sonar-diagra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433988"/>
            <a:ext cx="3350532" cy="308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13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1" y="152400"/>
            <a:ext cx="8226425" cy="1143000"/>
          </a:xfrm>
        </p:spPr>
        <p:txBody>
          <a:bodyPr/>
          <a:lstStyle/>
          <a:p>
            <a:r>
              <a:rPr lang="en-US" b="1" dirty="0"/>
              <a:t>Mid Ocean Ridge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828801" y="1219200"/>
            <a:ext cx="8226425" cy="611188"/>
          </a:xfrm>
        </p:spPr>
        <p:txBody>
          <a:bodyPr>
            <a:normAutofit/>
          </a:bodyPr>
          <a:lstStyle/>
          <a:p>
            <a:r>
              <a:rPr lang="en-US" dirty="0"/>
              <a:t>Worlds longest mountain range</a:t>
            </a:r>
            <a:r>
              <a:rPr lang="en-US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5943600"/>
            <a:ext cx="7772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/>
              <a:t>Scientists wanted to know what it was</a:t>
            </a:r>
          </a:p>
          <a:p>
            <a:endParaRPr lang="en-US" dirty="0"/>
          </a:p>
        </p:txBody>
      </p:sp>
      <p:pic>
        <p:nvPicPr>
          <p:cNvPr id="3076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30389"/>
            <a:ext cx="7772399" cy="411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1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4" y="273050"/>
            <a:ext cx="4344987" cy="1143000"/>
          </a:xfrm>
        </p:spPr>
        <p:txBody>
          <a:bodyPr/>
          <a:lstStyle/>
          <a:p>
            <a:r>
              <a:rPr lang="en-US" b="1" u="sng" dirty="0"/>
              <a:t>Harry Hess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979614" y="1598614"/>
            <a:ext cx="3735387" cy="5259387"/>
          </a:xfrm>
        </p:spPr>
        <p:txBody>
          <a:bodyPr/>
          <a:lstStyle/>
          <a:p>
            <a:r>
              <a:rPr lang="en-US" u="sng" dirty="0"/>
              <a:t>American scientist who studied the Mid Ocean Ridge</a:t>
            </a:r>
          </a:p>
          <a:p>
            <a:r>
              <a:rPr lang="en-US" dirty="0"/>
              <a:t>Born 1906</a:t>
            </a:r>
          </a:p>
          <a:p>
            <a:r>
              <a:rPr lang="en-US" dirty="0"/>
              <a:t>Captain of the assault transport Cape Johnson during World War II </a:t>
            </a:r>
          </a:p>
          <a:p>
            <a:r>
              <a:rPr lang="en-US" dirty="0"/>
              <a:t>Princeton's Geology Department</a:t>
            </a:r>
          </a:p>
          <a:p>
            <a:r>
              <a:rPr lang="en-US" dirty="0"/>
              <a:t>Died in 1969 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228600"/>
            <a:ext cx="30924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962401"/>
            <a:ext cx="480060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1319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4572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Harry </a:t>
            </a:r>
            <a:r>
              <a:rPr lang="en-US" dirty="0" smtClean="0"/>
              <a:t>Hess – Sea Floor Spreading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598614"/>
            <a:ext cx="9144000" cy="5259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Noticed the ridge had a pattern to it.</a:t>
            </a:r>
          </a:p>
          <a:p>
            <a:pPr>
              <a:lnSpc>
                <a:spcPct val="90000"/>
              </a:lnSpc>
            </a:pPr>
            <a:r>
              <a:rPr lang="en-US" dirty="0"/>
              <a:t>Thought about Wegener’s ideas</a:t>
            </a:r>
          </a:p>
          <a:p>
            <a:pPr lvl="4">
              <a:lnSpc>
                <a:spcPct val="90000"/>
              </a:lnSpc>
            </a:pPr>
            <a:r>
              <a:rPr lang="en-US" dirty="0"/>
              <a:t>Maybe he was </a:t>
            </a:r>
            <a:r>
              <a:rPr lang="en-US" dirty="0" smtClean="0"/>
              <a:t>right? </a:t>
            </a:r>
            <a:r>
              <a:rPr lang="en-US" dirty="0"/>
              <a:t>Nah, couldn’t be could it?</a:t>
            </a:r>
          </a:p>
          <a:p>
            <a:pPr>
              <a:lnSpc>
                <a:spcPct val="90000"/>
              </a:lnSpc>
            </a:pPr>
            <a:r>
              <a:rPr lang="en-US" b="1" u="sng" dirty="0"/>
              <a:t>Hess proposes sea-floor spreading</a:t>
            </a:r>
            <a:br>
              <a:rPr lang="en-US" b="1" u="sng" dirty="0"/>
            </a:br>
            <a:r>
              <a:rPr lang="en-US" b="1" u="sng" dirty="0"/>
              <a:t>1960</a:t>
            </a:r>
            <a:r>
              <a:rPr lang="en-US" u="sng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Says the Sea floor is a conveyer belt that </a:t>
            </a:r>
            <a:r>
              <a:rPr lang="en-US" b="1" dirty="0" smtClean="0"/>
              <a:t>carries </a:t>
            </a:r>
            <a:r>
              <a:rPr lang="en-US" b="1" dirty="0"/>
              <a:t>the continents.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At the mid ocean ridge, molten lava rises from the mantle and erupts.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Adds new rock to the center of the ridge, pushing the old stuff aside.</a:t>
            </a:r>
          </a:p>
        </p:txBody>
      </p:sp>
    </p:spTree>
    <p:extLst>
      <p:ext uri="{BB962C8B-B14F-4D97-AF65-F5344CB8AC3E}">
        <p14:creationId xmlns:p14="http://schemas.microsoft.com/office/powerpoint/2010/main" val="82176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990600"/>
            <a:ext cx="9144000" cy="1066800"/>
          </a:xfrm>
        </p:spPr>
        <p:txBody>
          <a:bodyPr>
            <a:noAutofit/>
          </a:bodyPr>
          <a:lstStyle/>
          <a:p>
            <a:r>
              <a:rPr lang="en-US" sz="4000" u="sng" dirty="0"/>
              <a:t>Evidence to support Sea Floor Spreading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828801" y="2360612"/>
            <a:ext cx="8226425" cy="3049588"/>
          </a:xfrm>
        </p:spPr>
        <p:txBody>
          <a:bodyPr/>
          <a:lstStyle/>
          <a:p>
            <a:r>
              <a:rPr lang="en-US" b="1" u="sng" dirty="0"/>
              <a:t>Sonar topographic map of the sea floor.</a:t>
            </a:r>
          </a:p>
          <a:p>
            <a:endParaRPr lang="en-US" b="1" u="sng" dirty="0"/>
          </a:p>
          <a:p>
            <a:r>
              <a:rPr lang="en-US" b="1" u="sng" dirty="0"/>
              <a:t>Molten Material</a:t>
            </a:r>
          </a:p>
          <a:p>
            <a:pPr lvl="1"/>
            <a:r>
              <a:rPr lang="en-US" u="sng" dirty="0"/>
              <a:t>They found evidence of molten rock cooling quickly when it became solid rock.</a:t>
            </a:r>
          </a:p>
        </p:txBody>
      </p:sp>
    </p:spTree>
    <p:extLst>
      <p:ext uri="{BB962C8B-B14F-4D97-AF65-F5344CB8AC3E}">
        <p14:creationId xmlns:p14="http://schemas.microsoft.com/office/powerpoint/2010/main" val="798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Evidence to support Sea Floor Spreading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Drilling samples</a:t>
            </a:r>
          </a:p>
          <a:p>
            <a:pPr lvl="1"/>
            <a:r>
              <a:rPr lang="en-US" dirty="0"/>
              <a:t>Used a boat, the </a:t>
            </a:r>
            <a:r>
              <a:rPr lang="en-US" i="1" dirty="0"/>
              <a:t>Glomar Challenger,</a:t>
            </a:r>
            <a:r>
              <a:rPr lang="en-US" dirty="0"/>
              <a:t> to drill pieces of the ocean floor</a:t>
            </a:r>
          </a:p>
          <a:p>
            <a:pPr lvl="1"/>
            <a:r>
              <a:rPr lang="en-US" u="sng" dirty="0"/>
              <a:t>Found that </a:t>
            </a:r>
            <a:r>
              <a:rPr lang="en-US" b="1" u="sng" dirty="0"/>
              <a:t>the farther they got from the ridge the older the rock </a:t>
            </a:r>
            <a:r>
              <a:rPr lang="en-US" b="1" u="sng" dirty="0" smtClean="0"/>
              <a:t>was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22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Evidence to support Sea Floor Spreading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Magnetic Stripes</a:t>
            </a:r>
          </a:p>
          <a:p>
            <a:pPr lvl="1"/>
            <a:r>
              <a:rPr lang="en-US" u="sng" dirty="0"/>
              <a:t>Earths magnetic pole flip every now and then.</a:t>
            </a:r>
          </a:p>
          <a:p>
            <a:pPr lvl="1"/>
            <a:r>
              <a:rPr lang="en-US" u="sng" dirty="0"/>
              <a:t>Minerals in molten rock align with the magnetic field</a:t>
            </a:r>
          </a:p>
          <a:p>
            <a:pPr lvl="3"/>
            <a:r>
              <a:rPr lang="en-US" u="sng" dirty="0"/>
              <a:t>When it sets up, it stays pointing one direction</a:t>
            </a:r>
          </a:p>
          <a:p>
            <a:pPr lvl="3"/>
            <a:r>
              <a:rPr lang="en-US" u="sng" dirty="0"/>
              <a:t>We can measure that.</a:t>
            </a:r>
          </a:p>
          <a:p>
            <a:pPr lvl="1"/>
            <a:r>
              <a:rPr lang="en-US" dirty="0"/>
              <a:t>When looking a the magnetic material we can see a pattern</a:t>
            </a:r>
          </a:p>
        </p:txBody>
      </p:sp>
    </p:spTree>
    <p:extLst>
      <p:ext uri="{BB962C8B-B14F-4D97-AF65-F5344CB8AC3E}">
        <p14:creationId xmlns:p14="http://schemas.microsoft.com/office/powerpoint/2010/main" val="99728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Evidence to support Sea Floor Spreading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524001" y="2286000"/>
            <a:ext cx="8226425" cy="839788"/>
          </a:xfrm>
        </p:spPr>
        <p:txBody>
          <a:bodyPr/>
          <a:lstStyle/>
          <a:p>
            <a:r>
              <a:rPr lang="en-US"/>
              <a:t>Magnetic Stripes</a:t>
            </a: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676400"/>
            <a:ext cx="5486400" cy="492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505201"/>
            <a:ext cx="3200400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6468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  <a:latin typeface="Lucida Grande" charset="0"/>
                <a:sym typeface="Lucida Grande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Lucida Grande" charset="0"/>
                <a:sym typeface="Lucida Grande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Lucida Grande" charset="0"/>
                <a:sym typeface="Lucida Grande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Lucida Grande" charset="0"/>
                <a:sym typeface="Lucida Grande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Lucida Grande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 charset="0"/>
                <a:sym typeface="Lucida Grande" charset="0"/>
              </a:defRPr>
            </a:lvl9pPr>
          </a:lstStyle>
          <a:p>
            <a:pPr eaLnBrk="1" hangingPunct="1"/>
            <a:fld id="{4077D75E-088E-4FDC-A6ED-EF1F41A84591}" type="slidenum">
              <a:rPr lang="en-US" altLang="en-US">
                <a:solidFill>
                  <a:srgbClr val="BCBCBC"/>
                </a:solidFill>
              </a:rPr>
              <a:pPr eaLnBrk="1" hangingPunct="1"/>
              <a:t>28</a:t>
            </a:fld>
            <a:endParaRPr lang="en-US" altLang="en-US">
              <a:solidFill>
                <a:srgbClr val="BCBCBC"/>
              </a:solidFill>
            </a:endParaRPr>
          </a:p>
        </p:txBody>
      </p: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8" y="304800"/>
            <a:ext cx="416401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2"/>
          <a:stretch>
            <a:fillRect/>
          </a:stretch>
        </p:blipFill>
        <p:spPr bwMode="auto">
          <a:xfrm>
            <a:off x="6038850" y="3429000"/>
            <a:ext cx="4611688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915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68531" y="286789"/>
            <a:ext cx="8229600" cy="11398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/>
              <a:t>Earth's Layers</a:t>
            </a:r>
            <a:endParaRPr lang="en-US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/>
              <a:t>Lithosphere</a:t>
            </a:r>
          </a:p>
          <a:p>
            <a:pPr eaLnBrk="1" hangingPunct="1">
              <a:defRPr/>
            </a:pPr>
            <a:r>
              <a:rPr lang="en-US" sz="3600"/>
              <a:t>Asthenosphere</a:t>
            </a:r>
          </a:p>
          <a:p>
            <a:pPr eaLnBrk="1" hangingPunct="1">
              <a:defRPr/>
            </a:pPr>
            <a:r>
              <a:rPr lang="en-US" sz="3600"/>
              <a:t>Mesosphere</a:t>
            </a:r>
          </a:p>
          <a:p>
            <a:pPr eaLnBrk="1" hangingPunct="1">
              <a:defRPr/>
            </a:pPr>
            <a:r>
              <a:rPr lang="en-US" sz="3600"/>
              <a:t>Outer core</a:t>
            </a:r>
          </a:p>
          <a:p>
            <a:pPr eaLnBrk="1" hangingPunct="1">
              <a:defRPr/>
            </a:pPr>
            <a:r>
              <a:rPr lang="en-US" sz="3600"/>
              <a:t>Inner core</a:t>
            </a:r>
          </a:p>
        </p:txBody>
      </p:sp>
      <p:pic>
        <p:nvPicPr>
          <p:cNvPr id="38916" name="Picture 4" descr="01_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56251" y="685800"/>
            <a:ext cx="4976813" cy="5943600"/>
          </a:xfrm>
          <a:noFill/>
        </p:spPr>
      </p:pic>
    </p:spTree>
    <p:extLst>
      <p:ext uri="{BB962C8B-B14F-4D97-AF65-F5344CB8AC3E}">
        <p14:creationId xmlns:p14="http://schemas.microsoft.com/office/powerpoint/2010/main" val="424433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Theory to explain The movements of the Earth’s lithosphere that has formed the earth’s surface features.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250" y="476517"/>
            <a:ext cx="5530404" cy="609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3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msnucleus.org/membership/html/k-6/pt/plate/2/images/mantle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6890"/>
            <a:ext cx="5688281" cy="596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aulscience.wikispaces.com/file/view/Screen%20shot%202013-11-20%20at%205.16.38%20AM.png/475970082/561x408/Screen%20shot%202013-11-20%20at%205.16.38%20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94" y="486890"/>
            <a:ext cx="5532541" cy="596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SMARTInkShape-Group1"/>
          <p:cNvGrpSpPr/>
          <p:nvPr/>
        </p:nvGrpSpPr>
        <p:grpSpPr>
          <a:xfrm>
            <a:off x="900449" y="3745289"/>
            <a:ext cx="1509377" cy="2017337"/>
            <a:chOff x="900449" y="3745289"/>
            <a:chExt cx="1509377" cy="2017337"/>
          </a:xfrm>
        </p:grpSpPr>
        <p:sp>
          <p:nvSpPr>
            <p:cNvPr id="3" name="SMARTInkShape-1"/>
            <p:cNvSpPr/>
            <p:nvPr/>
          </p:nvSpPr>
          <p:spPr>
            <a:xfrm>
              <a:off x="1809750" y="3745289"/>
              <a:ext cx="600076" cy="1874462"/>
            </a:xfrm>
            <a:custGeom>
              <a:avLst/>
              <a:gdLst/>
              <a:ahLst/>
              <a:cxnLst/>
              <a:rect l="0" t="0" r="0" b="0"/>
              <a:pathLst>
                <a:path w="600076" h="1874462">
                  <a:moveTo>
                    <a:pt x="0" y="1874461"/>
                  </a:moveTo>
                  <a:lnTo>
                    <a:pt x="45697" y="1874461"/>
                  </a:lnTo>
                  <a:lnTo>
                    <a:pt x="59944" y="1874461"/>
                  </a:lnTo>
                  <a:lnTo>
                    <a:pt x="74794" y="1869405"/>
                  </a:lnTo>
                  <a:lnTo>
                    <a:pt x="92228" y="1859273"/>
                  </a:lnTo>
                  <a:lnTo>
                    <a:pt x="107878" y="1855497"/>
                  </a:lnTo>
                  <a:lnTo>
                    <a:pt x="151060" y="1836180"/>
                  </a:lnTo>
                  <a:lnTo>
                    <a:pt x="171053" y="1823960"/>
                  </a:lnTo>
                  <a:lnTo>
                    <a:pt x="211941" y="1795812"/>
                  </a:lnTo>
                  <a:lnTo>
                    <a:pt x="255399" y="1760675"/>
                  </a:lnTo>
                  <a:lnTo>
                    <a:pt x="302658" y="1722106"/>
                  </a:lnTo>
                  <a:lnTo>
                    <a:pt x="320393" y="1703024"/>
                  </a:lnTo>
                  <a:lnTo>
                    <a:pt x="355780" y="1662090"/>
                  </a:lnTo>
                  <a:lnTo>
                    <a:pt x="391969" y="1615052"/>
                  </a:lnTo>
                  <a:lnTo>
                    <a:pt x="421407" y="1569367"/>
                  </a:lnTo>
                  <a:lnTo>
                    <a:pt x="445849" y="1521997"/>
                  </a:lnTo>
                  <a:lnTo>
                    <a:pt x="462562" y="1477382"/>
                  </a:lnTo>
                  <a:lnTo>
                    <a:pt x="476055" y="1434075"/>
                  </a:lnTo>
                  <a:lnTo>
                    <a:pt x="493968" y="1390126"/>
                  </a:lnTo>
                  <a:lnTo>
                    <a:pt x="503739" y="1343266"/>
                  </a:lnTo>
                  <a:lnTo>
                    <a:pt x="511794" y="1305848"/>
                  </a:lnTo>
                  <a:lnTo>
                    <a:pt x="519825" y="1267951"/>
                  </a:lnTo>
                  <a:lnTo>
                    <a:pt x="523734" y="1229911"/>
                  </a:lnTo>
                  <a:lnTo>
                    <a:pt x="530066" y="1191828"/>
                  </a:lnTo>
                  <a:lnTo>
                    <a:pt x="532412" y="1153734"/>
                  </a:lnTo>
                  <a:lnTo>
                    <a:pt x="534166" y="1115635"/>
                  </a:lnTo>
                  <a:lnTo>
                    <a:pt x="539859" y="1077536"/>
                  </a:lnTo>
                  <a:lnTo>
                    <a:pt x="542017" y="1039436"/>
                  </a:lnTo>
                  <a:lnTo>
                    <a:pt x="542656" y="1000278"/>
                  </a:lnTo>
                  <a:lnTo>
                    <a:pt x="542845" y="956690"/>
                  </a:lnTo>
                  <a:lnTo>
                    <a:pt x="541843" y="916494"/>
                  </a:lnTo>
                  <a:lnTo>
                    <a:pt x="535314" y="876714"/>
                  </a:lnTo>
                  <a:lnTo>
                    <a:pt x="527734" y="831884"/>
                  </a:lnTo>
                  <a:lnTo>
                    <a:pt x="525019" y="786146"/>
                  </a:lnTo>
                  <a:lnTo>
                    <a:pt x="523156" y="744254"/>
                  </a:lnTo>
                  <a:lnTo>
                    <a:pt x="517429" y="699856"/>
                  </a:lnTo>
                  <a:lnTo>
                    <a:pt x="515262" y="659420"/>
                  </a:lnTo>
                  <a:lnTo>
                    <a:pt x="513562" y="619569"/>
                  </a:lnTo>
                  <a:lnTo>
                    <a:pt x="507884" y="575776"/>
                  </a:lnTo>
                  <a:lnTo>
                    <a:pt x="504673" y="534461"/>
                  </a:lnTo>
                  <a:lnTo>
                    <a:pt x="498548" y="490234"/>
                  </a:lnTo>
                  <a:lnTo>
                    <a:pt x="495204" y="449849"/>
                  </a:lnTo>
                  <a:lnTo>
                    <a:pt x="487981" y="411071"/>
                  </a:lnTo>
                  <a:lnTo>
                    <a:pt x="480196" y="372770"/>
                  </a:lnTo>
                  <a:lnTo>
                    <a:pt x="476361" y="335670"/>
                  </a:lnTo>
                  <a:lnTo>
                    <a:pt x="466120" y="291331"/>
                  </a:lnTo>
                  <a:lnTo>
                    <a:pt x="453905" y="247176"/>
                  </a:lnTo>
                  <a:lnTo>
                    <a:pt x="445673" y="205797"/>
                  </a:lnTo>
                  <a:lnTo>
                    <a:pt x="431272" y="160640"/>
                  </a:lnTo>
                  <a:lnTo>
                    <a:pt x="423724" y="115551"/>
                  </a:lnTo>
                  <a:lnTo>
                    <a:pt x="419371" y="93856"/>
                  </a:lnTo>
                  <a:lnTo>
                    <a:pt x="419136" y="85299"/>
                  </a:lnTo>
                  <a:lnTo>
                    <a:pt x="418066" y="84787"/>
                  </a:lnTo>
                  <a:lnTo>
                    <a:pt x="409609" y="83764"/>
                  </a:lnTo>
                  <a:lnTo>
                    <a:pt x="367198" y="109271"/>
                  </a:lnTo>
                  <a:lnTo>
                    <a:pt x="322499" y="134766"/>
                  </a:lnTo>
                  <a:lnTo>
                    <a:pt x="276047" y="153220"/>
                  </a:lnTo>
                  <a:lnTo>
                    <a:pt x="228577" y="176973"/>
                  </a:lnTo>
                  <a:lnTo>
                    <a:pt x="202840" y="190754"/>
                  </a:lnTo>
                  <a:lnTo>
                    <a:pt x="156939" y="223176"/>
                  </a:lnTo>
                  <a:lnTo>
                    <a:pt x="143486" y="235592"/>
                  </a:lnTo>
                  <a:lnTo>
                    <a:pt x="142929" y="244312"/>
                  </a:lnTo>
                  <a:lnTo>
                    <a:pt x="142880" y="237364"/>
                  </a:lnTo>
                  <a:lnTo>
                    <a:pt x="158085" y="222248"/>
                  </a:lnTo>
                  <a:lnTo>
                    <a:pt x="196012" y="192746"/>
                  </a:lnTo>
                  <a:lnTo>
                    <a:pt x="241856" y="154793"/>
                  </a:lnTo>
                  <a:lnTo>
                    <a:pt x="279071" y="110288"/>
                  </a:lnTo>
                  <a:lnTo>
                    <a:pt x="316039" y="67496"/>
                  </a:lnTo>
                  <a:lnTo>
                    <a:pt x="348282" y="22375"/>
                  </a:lnTo>
                  <a:lnTo>
                    <a:pt x="364997" y="4664"/>
                  </a:lnTo>
                  <a:lnTo>
                    <a:pt x="371418" y="982"/>
                  </a:lnTo>
                  <a:lnTo>
                    <a:pt x="374612" y="0"/>
                  </a:lnTo>
                  <a:lnTo>
                    <a:pt x="376742" y="404"/>
                  </a:lnTo>
                  <a:lnTo>
                    <a:pt x="378161" y="1732"/>
                  </a:lnTo>
                  <a:lnTo>
                    <a:pt x="400224" y="46004"/>
                  </a:lnTo>
                  <a:lnTo>
                    <a:pt x="422494" y="90548"/>
                  </a:lnTo>
                  <a:lnTo>
                    <a:pt x="440388" y="120693"/>
                  </a:lnTo>
                  <a:lnTo>
                    <a:pt x="482731" y="166242"/>
                  </a:lnTo>
                  <a:lnTo>
                    <a:pt x="527058" y="210757"/>
                  </a:lnTo>
                  <a:lnTo>
                    <a:pt x="572794" y="248303"/>
                  </a:lnTo>
                  <a:lnTo>
                    <a:pt x="577367" y="254963"/>
                  </a:lnTo>
                  <a:lnTo>
                    <a:pt x="578586" y="258221"/>
                  </a:lnTo>
                  <a:lnTo>
                    <a:pt x="581516" y="260392"/>
                  </a:lnTo>
                  <a:lnTo>
                    <a:pt x="600075" y="264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"/>
            <p:cNvSpPr/>
            <p:nvPr/>
          </p:nvSpPr>
          <p:spPr>
            <a:xfrm>
              <a:off x="1066869" y="3764218"/>
              <a:ext cx="790507" cy="1741233"/>
            </a:xfrm>
            <a:custGeom>
              <a:avLst/>
              <a:gdLst/>
              <a:ahLst/>
              <a:cxnLst/>
              <a:rect l="0" t="0" r="0" b="0"/>
              <a:pathLst>
                <a:path w="790507" h="1741233">
                  <a:moveTo>
                    <a:pt x="790506" y="36257"/>
                  </a:moveTo>
                  <a:lnTo>
                    <a:pt x="790506" y="31201"/>
                  </a:lnTo>
                  <a:lnTo>
                    <a:pt x="789448" y="29711"/>
                  </a:lnTo>
                  <a:lnTo>
                    <a:pt x="787684" y="28718"/>
                  </a:lnTo>
                  <a:lnTo>
                    <a:pt x="785450" y="28056"/>
                  </a:lnTo>
                  <a:lnTo>
                    <a:pt x="741135" y="7486"/>
                  </a:lnTo>
                  <a:lnTo>
                    <a:pt x="709493" y="0"/>
                  </a:lnTo>
                  <a:lnTo>
                    <a:pt x="662163" y="5067"/>
                  </a:lnTo>
                  <a:lnTo>
                    <a:pt x="620045" y="9988"/>
                  </a:lnTo>
                  <a:lnTo>
                    <a:pt x="581151" y="20837"/>
                  </a:lnTo>
                  <a:lnTo>
                    <a:pt x="542895" y="34230"/>
                  </a:lnTo>
                  <a:lnTo>
                    <a:pt x="500293" y="62226"/>
                  </a:lnTo>
                  <a:lnTo>
                    <a:pt x="456543" y="93482"/>
                  </a:lnTo>
                  <a:lnTo>
                    <a:pt x="409428" y="126225"/>
                  </a:lnTo>
                  <a:lnTo>
                    <a:pt x="368568" y="160920"/>
                  </a:lnTo>
                  <a:lnTo>
                    <a:pt x="325102" y="198348"/>
                  </a:lnTo>
                  <a:lnTo>
                    <a:pt x="280454" y="243919"/>
                  </a:lnTo>
                  <a:lnTo>
                    <a:pt x="255087" y="281113"/>
                  </a:lnTo>
                  <a:lnTo>
                    <a:pt x="227933" y="317887"/>
                  </a:lnTo>
                  <a:lnTo>
                    <a:pt x="193135" y="362115"/>
                  </a:lnTo>
                  <a:lnTo>
                    <a:pt x="169360" y="401624"/>
                  </a:lnTo>
                  <a:lnTo>
                    <a:pt x="142207" y="444022"/>
                  </a:lnTo>
                  <a:lnTo>
                    <a:pt x="116876" y="486218"/>
                  </a:lnTo>
                  <a:lnTo>
                    <a:pt x="93142" y="532234"/>
                  </a:lnTo>
                  <a:lnTo>
                    <a:pt x="76283" y="564666"/>
                  </a:lnTo>
                  <a:lnTo>
                    <a:pt x="61735" y="600247"/>
                  </a:lnTo>
                  <a:lnTo>
                    <a:pt x="48213" y="634405"/>
                  </a:lnTo>
                  <a:lnTo>
                    <a:pt x="36206" y="667226"/>
                  </a:lnTo>
                  <a:lnTo>
                    <a:pt x="27342" y="699451"/>
                  </a:lnTo>
                  <a:lnTo>
                    <a:pt x="22697" y="734235"/>
                  </a:lnTo>
                  <a:lnTo>
                    <a:pt x="19574" y="769803"/>
                  </a:lnTo>
                  <a:lnTo>
                    <a:pt x="14659" y="803250"/>
                  </a:lnTo>
                  <a:lnTo>
                    <a:pt x="8946" y="838576"/>
                  </a:lnTo>
                  <a:lnTo>
                    <a:pt x="3938" y="875443"/>
                  </a:lnTo>
                  <a:lnTo>
                    <a:pt x="1712" y="912995"/>
                  </a:lnTo>
                  <a:lnTo>
                    <a:pt x="722" y="950852"/>
                  </a:lnTo>
                  <a:lnTo>
                    <a:pt x="283" y="987785"/>
                  </a:lnTo>
                  <a:lnTo>
                    <a:pt x="87" y="1021839"/>
                  </a:lnTo>
                  <a:lnTo>
                    <a:pt x="0" y="1057435"/>
                  </a:lnTo>
                  <a:lnTo>
                    <a:pt x="1020" y="1093364"/>
                  </a:lnTo>
                  <a:lnTo>
                    <a:pt x="5001" y="1126971"/>
                  </a:lnTo>
                  <a:lnTo>
                    <a:pt x="13121" y="1162368"/>
                  </a:lnTo>
                  <a:lnTo>
                    <a:pt x="22726" y="1198209"/>
                  </a:lnTo>
                  <a:lnTo>
                    <a:pt x="30523" y="1231778"/>
                  </a:lnTo>
                  <a:lnTo>
                    <a:pt x="37516" y="1264336"/>
                  </a:lnTo>
                  <a:lnTo>
                    <a:pt x="50226" y="1309593"/>
                  </a:lnTo>
                  <a:lnTo>
                    <a:pt x="70219" y="1352636"/>
                  </a:lnTo>
                  <a:lnTo>
                    <a:pt x="93429" y="1396082"/>
                  </a:lnTo>
                  <a:lnTo>
                    <a:pt x="113712" y="1435765"/>
                  </a:lnTo>
                  <a:lnTo>
                    <a:pt x="133127" y="1474334"/>
                  </a:lnTo>
                  <a:lnTo>
                    <a:pt x="158651" y="1520236"/>
                  </a:lnTo>
                  <a:lnTo>
                    <a:pt x="190621" y="1559877"/>
                  </a:lnTo>
                  <a:lnTo>
                    <a:pt x="213888" y="1587661"/>
                  </a:lnTo>
                  <a:lnTo>
                    <a:pt x="255781" y="1616549"/>
                  </a:lnTo>
                  <a:lnTo>
                    <a:pt x="294944" y="1642637"/>
                  </a:lnTo>
                  <a:lnTo>
                    <a:pt x="333254" y="1668174"/>
                  </a:lnTo>
                  <a:lnTo>
                    <a:pt x="375868" y="1694896"/>
                  </a:lnTo>
                  <a:lnTo>
                    <a:pt x="414902" y="1707692"/>
                  </a:lnTo>
                  <a:lnTo>
                    <a:pt x="458949" y="1726390"/>
                  </a:lnTo>
                  <a:lnTo>
                    <a:pt x="482381" y="1739441"/>
                  </a:lnTo>
                  <a:lnTo>
                    <a:pt x="495231" y="1741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"/>
            <p:cNvSpPr/>
            <p:nvPr/>
          </p:nvSpPr>
          <p:spPr>
            <a:xfrm>
              <a:off x="1323988" y="5400675"/>
              <a:ext cx="356494" cy="342901"/>
            </a:xfrm>
            <a:custGeom>
              <a:avLst/>
              <a:gdLst/>
              <a:ahLst/>
              <a:cxnLst/>
              <a:rect l="0" t="0" r="0" b="0"/>
              <a:pathLst>
                <a:path w="356494" h="342901">
                  <a:moveTo>
                    <a:pt x="19037" y="0"/>
                  </a:moveTo>
                  <a:lnTo>
                    <a:pt x="19037" y="5056"/>
                  </a:lnTo>
                  <a:lnTo>
                    <a:pt x="20095" y="6546"/>
                  </a:lnTo>
                  <a:lnTo>
                    <a:pt x="21859" y="7539"/>
                  </a:lnTo>
                  <a:lnTo>
                    <a:pt x="24093" y="8201"/>
                  </a:lnTo>
                  <a:lnTo>
                    <a:pt x="25583" y="9701"/>
                  </a:lnTo>
                  <a:lnTo>
                    <a:pt x="27238" y="14189"/>
                  </a:lnTo>
                  <a:lnTo>
                    <a:pt x="30854" y="15810"/>
                  </a:lnTo>
                  <a:lnTo>
                    <a:pt x="69620" y="26370"/>
                  </a:lnTo>
                  <a:lnTo>
                    <a:pt x="111671" y="41403"/>
                  </a:lnTo>
                  <a:lnTo>
                    <a:pt x="147143" y="50838"/>
                  </a:lnTo>
                  <a:lnTo>
                    <a:pt x="184465" y="60337"/>
                  </a:lnTo>
                  <a:lnTo>
                    <a:pt x="222334" y="69853"/>
                  </a:lnTo>
                  <a:lnTo>
                    <a:pt x="260366" y="79376"/>
                  </a:lnTo>
                  <a:lnTo>
                    <a:pt x="302480" y="92075"/>
                  </a:lnTo>
                  <a:lnTo>
                    <a:pt x="329457" y="104775"/>
                  </a:lnTo>
                  <a:lnTo>
                    <a:pt x="355359" y="127000"/>
                  </a:lnTo>
                  <a:lnTo>
                    <a:pt x="356493" y="131233"/>
                  </a:lnTo>
                  <a:lnTo>
                    <a:pt x="354931" y="141581"/>
                  </a:lnTo>
                  <a:lnTo>
                    <a:pt x="348102" y="154251"/>
                  </a:lnTo>
                  <a:lnTo>
                    <a:pt x="312442" y="182164"/>
                  </a:lnTo>
                  <a:lnTo>
                    <a:pt x="271660" y="202612"/>
                  </a:lnTo>
                  <a:lnTo>
                    <a:pt x="231236" y="222076"/>
                  </a:lnTo>
                  <a:lnTo>
                    <a:pt x="187274" y="242307"/>
                  </a:lnTo>
                  <a:lnTo>
                    <a:pt x="146966" y="265822"/>
                  </a:lnTo>
                  <a:lnTo>
                    <a:pt x="108212" y="281492"/>
                  </a:lnTo>
                  <a:lnTo>
                    <a:pt x="70977" y="299070"/>
                  </a:lnTo>
                  <a:lnTo>
                    <a:pt x="24662" y="325225"/>
                  </a:lnTo>
                  <a:lnTo>
                    <a:pt x="16245" y="332575"/>
                  </a:lnTo>
                  <a:lnTo>
                    <a:pt x="14001" y="336017"/>
                  </a:lnTo>
                  <a:lnTo>
                    <a:pt x="11446" y="338311"/>
                  </a:lnTo>
                  <a:lnTo>
                    <a:pt x="0" y="342895"/>
                  </a:lnTo>
                  <a:lnTo>
                    <a:pt x="9512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"/>
            <p:cNvSpPr/>
            <p:nvPr/>
          </p:nvSpPr>
          <p:spPr>
            <a:xfrm>
              <a:off x="1571625" y="3933864"/>
              <a:ext cx="770199" cy="1800187"/>
            </a:xfrm>
            <a:custGeom>
              <a:avLst/>
              <a:gdLst/>
              <a:ahLst/>
              <a:cxnLst/>
              <a:rect l="0" t="0" r="0" b="0"/>
              <a:pathLst>
                <a:path w="770199" h="1800187">
                  <a:moveTo>
                    <a:pt x="0" y="1800186"/>
                  </a:moveTo>
                  <a:lnTo>
                    <a:pt x="9721" y="1799128"/>
                  </a:lnTo>
                  <a:lnTo>
                    <a:pt x="50399" y="1791544"/>
                  </a:lnTo>
                  <a:lnTo>
                    <a:pt x="92610" y="1790777"/>
                  </a:lnTo>
                  <a:lnTo>
                    <a:pt x="139705" y="1787854"/>
                  </a:lnTo>
                  <a:lnTo>
                    <a:pt x="172275" y="1780305"/>
                  </a:lnTo>
                  <a:lnTo>
                    <a:pt x="213675" y="1771365"/>
                  </a:lnTo>
                  <a:lnTo>
                    <a:pt x="261165" y="1758862"/>
                  </a:lnTo>
                  <a:lnTo>
                    <a:pt x="304765" y="1745143"/>
                  </a:lnTo>
                  <a:lnTo>
                    <a:pt x="339597" y="1728021"/>
                  </a:lnTo>
                  <a:lnTo>
                    <a:pt x="385992" y="1697149"/>
                  </a:lnTo>
                  <a:lnTo>
                    <a:pt x="427282" y="1674053"/>
                  </a:lnTo>
                  <a:lnTo>
                    <a:pt x="474103" y="1637805"/>
                  </a:lnTo>
                  <a:lnTo>
                    <a:pt x="520472" y="1599013"/>
                  </a:lnTo>
                  <a:lnTo>
                    <a:pt x="561303" y="1551683"/>
                  </a:lnTo>
                  <a:lnTo>
                    <a:pt x="590351" y="1514183"/>
                  </a:lnTo>
                  <a:lnTo>
                    <a:pt x="619066" y="1473439"/>
                  </a:lnTo>
                  <a:lnTo>
                    <a:pt x="644860" y="1427853"/>
                  </a:lnTo>
                  <a:lnTo>
                    <a:pt x="665909" y="1380832"/>
                  </a:lnTo>
                  <a:lnTo>
                    <a:pt x="679076" y="1348165"/>
                  </a:lnTo>
                  <a:lnTo>
                    <a:pt x="691984" y="1312479"/>
                  </a:lnTo>
                  <a:lnTo>
                    <a:pt x="704776" y="1272630"/>
                  </a:lnTo>
                  <a:lnTo>
                    <a:pt x="716459" y="1231284"/>
                  </a:lnTo>
                  <a:lnTo>
                    <a:pt x="725179" y="1191741"/>
                  </a:lnTo>
                  <a:lnTo>
                    <a:pt x="732582" y="1150177"/>
                  </a:lnTo>
                  <a:lnTo>
                    <a:pt x="739401" y="1105952"/>
                  </a:lnTo>
                  <a:lnTo>
                    <a:pt x="742700" y="1082305"/>
                  </a:lnTo>
                  <a:lnTo>
                    <a:pt x="745959" y="1058074"/>
                  </a:lnTo>
                  <a:lnTo>
                    <a:pt x="749579" y="1011395"/>
                  </a:lnTo>
                  <a:lnTo>
                    <a:pt x="752246" y="965954"/>
                  </a:lnTo>
                  <a:lnTo>
                    <a:pt x="756959" y="921064"/>
                  </a:lnTo>
                  <a:lnTo>
                    <a:pt x="759760" y="876418"/>
                  </a:lnTo>
                  <a:lnTo>
                    <a:pt x="761004" y="832939"/>
                  </a:lnTo>
                  <a:lnTo>
                    <a:pt x="761557" y="792448"/>
                  </a:lnTo>
                  <a:lnTo>
                    <a:pt x="761803" y="750463"/>
                  </a:lnTo>
                  <a:lnTo>
                    <a:pt x="761913" y="707109"/>
                  </a:lnTo>
                  <a:lnTo>
                    <a:pt x="761961" y="663146"/>
                  </a:lnTo>
                  <a:lnTo>
                    <a:pt x="764805" y="621735"/>
                  </a:lnTo>
                  <a:lnTo>
                    <a:pt x="768538" y="582163"/>
                  </a:lnTo>
                  <a:lnTo>
                    <a:pt x="770198" y="543409"/>
                  </a:lnTo>
                  <a:lnTo>
                    <a:pt x="768113" y="507840"/>
                  </a:lnTo>
                  <a:lnTo>
                    <a:pt x="764717" y="473335"/>
                  </a:lnTo>
                  <a:lnTo>
                    <a:pt x="763207" y="436833"/>
                  </a:lnTo>
                  <a:lnTo>
                    <a:pt x="752245" y="390695"/>
                  </a:lnTo>
                  <a:lnTo>
                    <a:pt x="740647" y="345157"/>
                  </a:lnTo>
                  <a:lnTo>
                    <a:pt x="725452" y="298151"/>
                  </a:lnTo>
                  <a:lnTo>
                    <a:pt x="712600" y="255765"/>
                  </a:lnTo>
                  <a:lnTo>
                    <a:pt x="697034" y="216396"/>
                  </a:lnTo>
                  <a:lnTo>
                    <a:pt x="679016" y="177920"/>
                  </a:lnTo>
                  <a:lnTo>
                    <a:pt x="668114" y="134597"/>
                  </a:lnTo>
                  <a:lnTo>
                    <a:pt x="656867" y="89821"/>
                  </a:lnTo>
                  <a:lnTo>
                    <a:pt x="648907" y="45543"/>
                  </a:lnTo>
                  <a:lnTo>
                    <a:pt x="647859" y="25928"/>
                  </a:lnTo>
                  <a:lnTo>
                    <a:pt x="644948" y="19263"/>
                  </a:lnTo>
                  <a:lnTo>
                    <a:pt x="628688" y="0"/>
                  </a:lnTo>
                  <a:lnTo>
                    <a:pt x="628650" y="9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5"/>
            <p:cNvSpPr/>
            <p:nvPr/>
          </p:nvSpPr>
          <p:spPr>
            <a:xfrm>
              <a:off x="1876436" y="3914775"/>
              <a:ext cx="409565" cy="332398"/>
            </a:xfrm>
            <a:custGeom>
              <a:avLst/>
              <a:gdLst/>
              <a:ahLst/>
              <a:cxnLst/>
              <a:rect l="0" t="0" r="0" b="0"/>
              <a:pathLst>
                <a:path w="409565" h="332398">
                  <a:moveTo>
                    <a:pt x="219064" y="0"/>
                  </a:moveTo>
                  <a:lnTo>
                    <a:pt x="177152" y="41912"/>
                  </a:lnTo>
                  <a:lnTo>
                    <a:pt x="132850" y="86215"/>
                  </a:lnTo>
                  <a:lnTo>
                    <a:pt x="121480" y="99701"/>
                  </a:lnTo>
                  <a:lnTo>
                    <a:pt x="92221" y="145186"/>
                  </a:lnTo>
                  <a:lnTo>
                    <a:pt x="70132" y="190620"/>
                  </a:lnTo>
                  <a:lnTo>
                    <a:pt x="50815" y="232565"/>
                  </a:lnTo>
                  <a:lnTo>
                    <a:pt x="34917" y="276747"/>
                  </a:lnTo>
                  <a:lnTo>
                    <a:pt x="22215" y="299220"/>
                  </a:lnTo>
                  <a:lnTo>
                    <a:pt x="15864" y="306906"/>
                  </a:lnTo>
                  <a:lnTo>
                    <a:pt x="12337" y="316672"/>
                  </a:lnTo>
                  <a:lnTo>
                    <a:pt x="11396" y="322240"/>
                  </a:lnTo>
                  <a:lnTo>
                    <a:pt x="9710" y="325951"/>
                  </a:lnTo>
                  <a:lnTo>
                    <a:pt x="7528" y="328426"/>
                  </a:lnTo>
                  <a:lnTo>
                    <a:pt x="1478" y="332397"/>
                  </a:lnTo>
                  <a:lnTo>
                    <a:pt x="982" y="331665"/>
                  </a:lnTo>
                  <a:lnTo>
                    <a:pt x="28" y="292645"/>
                  </a:lnTo>
                  <a:lnTo>
                    <a:pt x="0" y="250751"/>
                  </a:lnTo>
                  <a:lnTo>
                    <a:pt x="5049" y="208235"/>
                  </a:lnTo>
                  <a:lnTo>
                    <a:pt x="17295" y="163547"/>
                  </a:lnTo>
                  <a:lnTo>
                    <a:pt x="38999" y="124145"/>
                  </a:lnTo>
                  <a:lnTo>
                    <a:pt x="68900" y="78359"/>
                  </a:lnTo>
                  <a:lnTo>
                    <a:pt x="99307" y="45001"/>
                  </a:lnTo>
                  <a:lnTo>
                    <a:pt x="116670" y="33913"/>
                  </a:lnTo>
                  <a:lnTo>
                    <a:pt x="130047" y="30157"/>
                  </a:lnTo>
                  <a:lnTo>
                    <a:pt x="148003" y="30102"/>
                  </a:lnTo>
                  <a:lnTo>
                    <a:pt x="192861" y="44863"/>
                  </a:lnTo>
                  <a:lnTo>
                    <a:pt x="231693" y="64595"/>
                  </a:lnTo>
                  <a:lnTo>
                    <a:pt x="276404" y="98800"/>
                  </a:lnTo>
                  <a:lnTo>
                    <a:pt x="315802" y="130224"/>
                  </a:lnTo>
                  <a:lnTo>
                    <a:pt x="358196" y="155585"/>
                  </a:lnTo>
                  <a:lnTo>
                    <a:pt x="382114" y="172511"/>
                  </a:lnTo>
                  <a:lnTo>
                    <a:pt x="400490" y="179525"/>
                  </a:lnTo>
                  <a:lnTo>
                    <a:pt x="409564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6"/>
            <p:cNvSpPr/>
            <p:nvPr/>
          </p:nvSpPr>
          <p:spPr>
            <a:xfrm>
              <a:off x="900449" y="3871188"/>
              <a:ext cx="909302" cy="1748477"/>
            </a:xfrm>
            <a:custGeom>
              <a:avLst/>
              <a:gdLst/>
              <a:ahLst/>
              <a:cxnLst/>
              <a:rect l="0" t="0" r="0" b="0"/>
              <a:pathLst>
                <a:path w="909302" h="1748477">
                  <a:moveTo>
                    <a:pt x="909301" y="5487"/>
                  </a:moveTo>
                  <a:lnTo>
                    <a:pt x="865681" y="4429"/>
                  </a:lnTo>
                  <a:lnTo>
                    <a:pt x="840990" y="0"/>
                  </a:lnTo>
                  <a:lnTo>
                    <a:pt x="798558" y="4090"/>
                  </a:lnTo>
                  <a:lnTo>
                    <a:pt x="757955" y="5073"/>
                  </a:lnTo>
                  <a:lnTo>
                    <a:pt x="716291" y="8186"/>
                  </a:lnTo>
                  <a:lnTo>
                    <a:pt x="673255" y="15812"/>
                  </a:lnTo>
                  <a:lnTo>
                    <a:pt x="630870" y="27596"/>
                  </a:lnTo>
                  <a:lnTo>
                    <a:pt x="587619" y="41672"/>
                  </a:lnTo>
                  <a:lnTo>
                    <a:pt x="545171" y="55367"/>
                  </a:lnTo>
                  <a:lnTo>
                    <a:pt x="501902" y="75652"/>
                  </a:lnTo>
                  <a:lnTo>
                    <a:pt x="462271" y="101771"/>
                  </a:lnTo>
                  <a:lnTo>
                    <a:pt x="420895" y="129618"/>
                  </a:lnTo>
                  <a:lnTo>
                    <a:pt x="377944" y="157978"/>
                  </a:lnTo>
                  <a:lnTo>
                    <a:pt x="335584" y="192133"/>
                  </a:lnTo>
                  <a:lnTo>
                    <a:pt x="292341" y="238590"/>
                  </a:lnTo>
                  <a:lnTo>
                    <a:pt x="265738" y="274188"/>
                  </a:lnTo>
                  <a:lnTo>
                    <a:pt x="239804" y="311176"/>
                  </a:lnTo>
                  <a:lnTo>
                    <a:pt x="214166" y="348782"/>
                  </a:lnTo>
                  <a:lnTo>
                    <a:pt x="188660" y="386663"/>
                  </a:lnTo>
                  <a:lnTo>
                    <a:pt x="163214" y="424665"/>
                  </a:lnTo>
                  <a:lnTo>
                    <a:pt x="137793" y="465544"/>
                  </a:lnTo>
                  <a:lnTo>
                    <a:pt x="114500" y="508407"/>
                  </a:lnTo>
                  <a:lnTo>
                    <a:pt x="97092" y="552151"/>
                  </a:lnTo>
                  <a:lnTo>
                    <a:pt x="79478" y="596287"/>
                  </a:lnTo>
                  <a:lnTo>
                    <a:pt x="61066" y="639540"/>
                  </a:lnTo>
                  <a:lnTo>
                    <a:pt x="42299" y="679930"/>
                  </a:lnTo>
                  <a:lnTo>
                    <a:pt x="29020" y="721870"/>
                  </a:lnTo>
                  <a:lnTo>
                    <a:pt x="19590" y="765205"/>
                  </a:lnTo>
                  <a:lnTo>
                    <a:pt x="11871" y="809158"/>
                  </a:lnTo>
                  <a:lnTo>
                    <a:pt x="7735" y="853388"/>
                  </a:lnTo>
                  <a:lnTo>
                    <a:pt x="4838" y="898799"/>
                  </a:lnTo>
                  <a:lnTo>
                    <a:pt x="2584" y="922761"/>
                  </a:lnTo>
                  <a:lnTo>
                    <a:pt x="23" y="947203"/>
                  </a:lnTo>
                  <a:lnTo>
                    <a:pt x="0" y="994117"/>
                  </a:lnTo>
                  <a:lnTo>
                    <a:pt x="2459" y="1040720"/>
                  </a:lnTo>
                  <a:lnTo>
                    <a:pt x="3115" y="1065001"/>
                  </a:lnTo>
                  <a:lnTo>
                    <a:pt x="3552" y="1089655"/>
                  </a:lnTo>
                  <a:lnTo>
                    <a:pt x="6860" y="1136803"/>
                  </a:lnTo>
                  <a:lnTo>
                    <a:pt x="11858" y="1182452"/>
                  </a:lnTo>
                  <a:lnTo>
                    <a:pt x="17607" y="1227436"/>
                  </a:lnTo>
                  <a:lnTo>
                    <a:pt x="23690" y="1269301"/>
                  </a:lnTo>
                  <a:lnTo>
                    <a:pt x="32038" y="1308015"/>
                  </a:lnTo>
                  <a:lnTo>
                    <a:pt x="46331" y="1342860"/>
                  </a:lnTo>
                  <a:lnTo>
                    <a:pt x="60445" y="1378809"/>
                  </a:lnTo>
                  <a:lnTo>
                    <a:pt x="73773" y="1414894"/>
                  </a:lnTo>
                  <a:lnTo>
                    <a:pt x="86753" y="1448570"/>
                  </a:lnTo>
                  <a:lnTo>
                    <a:pt x="105221" y="1481177"/>
                  </a:lnTo>
                  <a:lnTo>
                    <a:pt x="136597" y="1526462"/>
                  </a:lnTo>
                  <a:lnTo>
                    <a:pt x="166002" y="1563869"/>
                  </a:lnTo>
                  <a:lnTo>
                    <a:pt x="209438" y="1610009"/>
                  </a:lnTo>
                  <a:lnTo>
                    <a:pt x="246263" y="1642245"/>
                  </a:lnTo>
                  <a:lnTo>
                    <a:pt x="283985" y="1666849"/>
                  </a:lnTo>
                  <a:lnTo>
                    <a:pt x="321973" y="1692600"/>
                  </a:lnTo>
                  <a:lnTo>
                    <a:pt x="360040" y="1710226"/>
                  </a:lnTo>
                  <a:lnTo>
                    <a:pt x="398130" y="1722151"/>
                  </a:lnTo>
                  <a:lnTo>
                    <a:pt x="442381" y="1741150"/>
                  </a:lnTo>
                  <a:lnTo>
                    <a:pt x="478384" y="1746366"/>
                  </a:lnTo>
                  <a:lnTo>
                    <a:pt x="522831" y="1748128"/>
                  </a:lnTo>
                  <a:lnTo>
                    <a:pt x="562733" y="1748476"/>
                  </a:lnTo>
                  <a:lnTo>
                    <a:pt x="594976" y="1739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7"/>
            <p:cNvSpPr/>
            <p:nvPr/>
          </p:nvSpPr>
          <p:spPr>
            <a:xfrm>
              <a:off x="1371600" y="5305425"/>
              <a:ext cx="356012" cy="457201"/>
            </a:xfrm>
            <a:custGeom>
              <a:avLst/>
              <a:gdLst/>
              <a:ahLst/>
              <a:cxnLst/>
              <a:rect l="0" t="0" r="0" b="0"/>
              <a:pathLst>
                <a:path w="356012" h="457201">
                  <a:moveTo>
                    <a:pt x="104775" y="0"/>
                  </a:moveTo>
                  <a:lnTo>
                    <a:pt x="82109" y="0"/>
                  </a:lnTo>
                  <a:lnTo>
                    <a:pt x="80139" y="1058"/>
                  </a:lnTo>
                  <a:lnTo>
                    <a:pt x="78826" y="2822"/>
                  </a:lnTo>
                  <a:lnTo>
                    <a:pt x="77367" y="8663"/>
                  </a:lnTo>
                  <a:lnTo>
                    <a:pt x="76719" y="18314"/>
                  </a:lnTo>
                  <a:lnTo>
                    <a:pt x="79253" y="26837"/>
                  </a:lnTo>
                  <a:lnTo>
                    <a:pt x="94560" y="45989"/>
                  </a:lnTo>
                  <a:lnTo>
                    <a:pt x="134513" y="76402"/>
                  </a:lnTo>
                  <a:lnTo>
                    <a:pt x="171680" y="96584"/>
                  </a:lnTo>
                  <a:lnTo>
                    <a:pt x="217200" y="118366"/>
                  </a:lnTo>
                  <a:lnTo>
                    <a:pt x="264134" y="140229"/>
                  </a:lnTo>
                  <a:lnTo>
                    <a:pt x="304293" y="160109"/>
                  </a:lnTo>
                  <a:lnTo>
                    <a:pt x="346171" y="190964"/>
                  </a:lnTo>
                  <a:lnTo>
                    <a:pt x="354937" y="205170"/>
                  </a:lnTo>
                  <a:lnTo>
                    <a:pt x="356011" y="218539"/>
                  </a:lnTo>
                  <a:lnTo>
                    <a:pt x="354816" y="225068"/>
                  </a:lnTo>
                  <a:lnTo>
                    <a:pt x="343020" y="244370"/>
                  </a:lnTo>
                  <a:lnTo>
                    <a:pt x="311409" y="276400"/>
                  </a:lnTo>
                  <a:lnTo>
                    <a:pt x="276537" y="297561"/>
                  </a:lnTo>
                  <a:lnTo>
                    <a:pt x="232102" y="318295"/>
                  </a:lnTo>
                  <a:lnTo>
                    <a:pt x="197348" y="335139"/>
                  </a:lnTo>
                  <a:lnTo>
                    <a:pt x="160735" y="356032"/>
                  </a:lnTo>
                  <a:lnTo>
                    <a:pt x="124355" y="378369"/>
                  </a:lnTo>
                  <a:lnTo>
                    <a:pt x="90547" y="398881"/>
                  </a:lnTo>
                  <a:lnTo>
                    <a:pt x="46819" y="423222"/>
                  </a:lnTo>
                  <a:lnTo>
                    <a:pt x="0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888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>
            <p:ph type="body" idx="1"/>
          </p:nvPr>
        </p:nvSpPr>
        <p:spPr>
          <a:xfrm>
            <a:off x="1981200" y="1600201"/>
            <a:ext cx="8229600" cy="4708525"/>
          </a:xfrm>
        </p:spPr>
        <p:txBody>
          <a:bodyPr vert="horz" lIns="91440" tIns="45720" rIns="132080" bIns="45720" rtlCol="0">
            <a:normAutofit/>
          </a:bodyPr>
          <a:lstStyle/>
          <a:p>
            <a:pPr marL="587375"/>
            <a:r>
              <a:rPr lang="en-US" altLang="en-US" sz="4000" dirty="0">
                <a:solidFill>
                  <a:schemeClr val="tx1"/>
                </a:solidFill>
                <a:latin typeface="Book Antiqua" panose="02040602050305030304" pitchFamily="18" charset="0"/>
              </a:rPr>
              <a:t>Asthenosphere- the outer part of the mantle, composed of semi-molten rock.</a:t>
            </a:r>
          </a:p>
          <a:p>
            <a:pPr marL="587375"/>
            <a:r>
              <a:rPr lang="en-US" altLang="en-US" sz="4000" dirty="0">
                <a:solidFill>
                  <a:schemeClr val="tx1"/>
                </a:solidFill>
                <a:latin typeface="Book Antiqua" panose="02040602050305030304" pitchFamily="18" charset="0"/>
              </a:rPr>
              <a:t>Lithosphere- the brittle outermost layer of the planet that is approximately 100 km thick.</a:t>
            </a:r>
          </a:p>
        </p:txBody>
      </p:sp>
      <p:sp>
        <p:nvSpPr>
          <p:cNvPr id="7171" name="Text Box 4"/>
          <p:cNvSpPr txBox="1">
            <a:spLocks/>
          </p:cNvSpPr>
          <p:nvPr/>
        </p:nvSpPr>
        <p:spPr bwMode="auto">
          <a:xfrm>
            <a:off x="1524000" y="304801"/>
            <a:ext cx="914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EB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Lucida Grande" charset="0"/>
                <a:sym typeface="Lucida Grande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Lucida Grande" charset="0"/>
                <a:sym typeface="Lucida Grande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Lucida Grande" charset="0"/>
                <a:sym typeface="Lucida Grande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Lucida Grande" charset="0"/>
                <a:sym typeface="Lucida Grande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Lucida Grande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 charset="0"/>
                <a:sym typeface="Lucida Grande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>
                <a:latin typeface="Book Antiqua" panose="02040602050305030304" pitchFamily="18" charset="0"/>
              </a:rPr>
              <a:t>The Earth’s Layers</a:t>
            </a:r>
          </a:p>
        </p:txBody>
      </p:sp>
    </p:spTree>
    <p:extLst>
      <p:ext uri="{BB962C8B-B14F-4D97-AF65-F5344CB8AC3E}">
        <p14:creationId xmlns:p14="http://schemas.microsoft.com/office/powerpoint/2010/main" val="3706133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>
            <p:ph type="body" idx="1"/>
          </p:nvPr>
        </p:nvSpPr>
        <p:spPr>
          <a:xfrm>
            <a:off x="1981200" y="1295401"/>
            <a:ext cx="8229600" cy="4708525"/>
          </a:xfrm>
        </p:spPr>
        <p:txBody>
          <a:bodyPr vert="horz" lIns="91440" tIns="45720" rIns="132080" bIns="45720" rtlCol="0">
            <a:normAutofit lnSpcReduction="10000"/>
          </a:bodyPr>
          <a:lstStyle/>
          <a:p>
            <a:pPr marL="587375"/>
            <a:r>
              <a:rPr lang="en-US" altLang="en-US" sz="3200">
                <a:solidFill>
                  <a:schemeClr val="bg1"/>
                </a:solidFill>
                <a:latin typeface="Book Antiqua" panose="02040602050305030304" pitchFamily="18" charset="0"/>
              </a:rPr>
              <a:t>Fault zone- large expanses of rock where movement has occurred.</a:t>
            </a:r>
          </a:p>
          <a:p>
            <a:pPr marL="587375"/>
            <a:r>
              <a:rPr lang="en-US" altLang="en-US" sz="3200">
                <a:solidFill>
                  <a:schemeClr val="bg1"/>
                </a:solidFill>
                <a:latin typeface="Book Antiqua" panose="02040602050305030304" pitchFamily="18" charset="0"/>
              </a:rPr>
              <a:t>Epicenter- the exact point on the surface of Earth directly above the location where the rock ruptures.  </a:t>
            </a:r>
          </a:p>
          <a:p>
            <a:pPr marL="587375"/>
            <a:r>
              <a:rPr lang="en-US" altLang="en-US" sz="3200">
                <a:solidFill>
                  <a:schemeClr val="bg1"/>
                </a:solidFill>
                <a:latin typeface="Book Antiqua" panose="02040602050305030304" pitchFamily="18" charset="0"/>
              </a:rPr>
              <a:t>Richter scale- a measure of the largest ground movement that occurs during an earthquake.  The scale increases by a factor of 10, so an earthquake of 7 is 10 times greater than an earthquake of 6.  </a:t>
            </a:r>
          </a:p>
        </p:txBody>
      </p:sp>
      <p:sp>
        <p:nvSpPr>
          <p:cNvPr id="15363" name="Text Box 4"/>
          <p:cNvSpPr txBox="1">
            <a:spLocks/>
          </p:cNvSpPr>
          <p:nvPr/>
        </p:nvSpPr>
        <p:spPr bwMode="auto">
          <a:xfrm>
            <a:off x="1524000" y="304801"/>
            <a:ext cx="914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EB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FFFFFF"/>
                </a:solidFill>
                <a:latin typeface="Lucida Grande" charset="0"/>
                <a:sym typeface="Lucida Grande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Lucida Grande" charset="0"/>
                <a:sym typeface="Lucida Grande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Lucida Grande" charset="0"/>
                <a:sym typeface="Lucida Grande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Lucida Grande" charset="0"/>
                <a:sym typeface="Lucida Grande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Lucida Grande" charset="0"/>
                <a:sym typeface="Lucida Grande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 charset="0"/>
                <a:sym typeface="Lucida Grande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 charset="0"/>
                <a:sym typeface="Lucida Grande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 charset="0"/>
                <a:sym typeface="Lucida Grande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Lucida Grande" charset="0"/>
                <a:sym typeface="Lucida Grande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>
                <a:latin typeface="Book Antiqua" panose="02040602050305030304" pitchFamily="18" charset="0"/>
              </a:rPr>
              <a:t>Faults and Earthquakes</a:t>
            </a:r>
          </a:p>
        </p:txBody>
      </p:sp>
    </p:spTree>
    <p:extLst>
      <p:ext uri="{BB962C8B-B14F-4D97-AF65-F5344CB8AC3E}">
        <p14:creationId xmlns:p14="http://schemas.microsoft.com/office/powerpoint/2010/main" val="94960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So…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to the Sea floor? Where does it go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/>
              <a:t>200 </a:t>
            </a:r>
            <a:r>
              <a:rPr lang="en-US" dirty="0" smtClean="0"/>
              <a:t>Million </a:t>
            </a:r>
            <a:r>
              <a:rPr lang="en-US" dirty="0"/>
              <a:t>Yr. Cycle.</a:t>
            </a:r>
          </a:p>
        </p:txBody>
      </p:sp>
      <p:pic>
        <p:nvPicPr>
          <p:cNvPr id="4100" name="Picture 4" descr="Image result for ocean trench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867" y="2904067"/>
            <a:ext cx="7975600" cy="381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437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farm8.staticflickr.com/7152/6490409337_5f08edd145_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8" y="190500"/>
            <a:ext cx="11020301" cy="6007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92300" y="6319365"/>
            <a:ext cx="9258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www.youtube.com/watch?v=ha-uagjJQ9k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1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0"/>
            <a:ext cx="8229600" cy="9144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/>
              <a:t>Density stratification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0"/>
            <a:ext cx="8229600" cy="5029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/>
              <a:t>Highest density material at center (core)</a:t>
            </a:r>
          </a:p>
          <a:p>
            <a:pPr eaLnBrk="1" hangingPunct="1">
              <a:defRPr/>
            </a:pPr>
            <a:r>
              <a:rPr lang="en-US" sz="3600" dirty="0"/>
              <a:t>Lowest density material at surface (crust)</a:t>
            </a:r>
          </a:p>
          <a:p>
            <a:pPr eaLnBrk="1" hangingPunct="1">
              <a:defRPr/>
            </a:pPr>
            <a:r>
              <a:rPr lang="en-US" sz="3600" dirty="0">
                <a:solidFill>
                  <a:srgbClr val="FF66FF"/>
                </a:solidFill>
              </a:rPr>
              <a:t>Earth layers  (stratification)</a:t>
            </a:r>
          </a:p>
          <a:p>
            <a:pPr lvl="1" eaLnBrk="1" hangingPunct="1">
              <a:defRPr/>
            </a:pPr>
            <a:r>
              <a:rPr lang="en-US" sz="3600" dirty="0"/>
              <a:t>Gravitational separation</a:t>
            </a:r>
          </a:p>
          <a:p>
            <a:pPr lvl="2">
              <a:defRPr/>
            </a:pPr>
            <a:r>
              <a:rPr lang="en-US" sz="3200" dirty="0"/>
              <a:t>Heavy metals-   </a:t>
            </a:r>
          </a:p>
          <a:p>
            <a:pPr lvl="3">
              <a:defRPr/>
            </a:pPr>
            <a:r>
              <a:rPr lang="en-US" sz="2800" dirty="0"/>
              <a:t>Iron Nickel</a:t>
            </a:r>
          </a:p>
          <a:p>
            <a:pPr lvl="2">
              <a:defRPr/>
            </a:pPr>
            <a:r>
              <a:rPr lang="en-US" sz="3200" dirty="0"/>
              <a:t>Lighter materials-  </a:t>
            </a:r>
          </a:p>
          <a:p>
            <a:pPr lvl="3">
              <a:defRPr/>
            </a:pPr>
            <a:r>
              <a:rPr lang="en-US" sz="2800" dirty="0"/>
              <a:t>Rocky materials</a:t>
            </a:r>
          </a:p>
        </p:txBody>
      </p:sp>
    </p:spTree>
    <p:extLst>
      <p:ext uri="{BB962C8B-B14F-4D97-AF65-F5344CB8AC3E}">
        <p14:creationId xmlns:p14="http://schemas.microsoft.com/office/powerpoint/2010/main" val="3491449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mtClean="0"/>
              <a:t>Chemical composition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3600" dirty="0">
                <a:solidFill>
                  <a:srgbClr val="FF66FF"/>
                </a:solidFill>
              </a:rPr>
              <a:t>Crust</a:t>
            </a:r>
          </a:p>
          <a:p>
            <a:pPr lvl="1" eaLnBrk="1" hangingPunct="1"/>
            <a:r>
              <a:rPr lang="en-US" sz="3600" dirty="0"/>
              <a:t>Low-density, mainly silicate minerals</a:t>
            </a:r>
          </a:p>
          <a:p>
            <a:pPr eaLnBrk="1" hangingPunct="1"/>
            <a:r>
              <a:rPr lang="en-US" sz="3600" dirty="0">
                <a:solidFill>
                  <a:srgbClr val="FF66FF"/>
                </a:solidFill>
              </a:rPr>
              <a:t>Mantle</a:t>
            </a:r>
          </a:p>
          <a:p>
            <a:pPr lvl="1" eaLnBrk="1" hangingPunct="1"/>
            <a:r>
              <a:rPr lang="en-US" sz="3600" dirty="0"/>
              <a:t>Mainly Fe and Mg silicate minerals</a:t>
            </a:r>
          </a:p>
          <a:p>
            <a:pPr eaLnBrk="1" hangingPunct="1"/>
            <a:r>
              <a:rPr lang="en-US" sz="3600" dirty="0">
                <a:solidFill>
                  <a:srgbClr val="FF66FF"/>
                </a:solidFill>
              </a:rPr>
              <a:t>Core</a:t>
            </a:r>
          </a:p>
          <a:p>
            <a:pPr lvl="1" eaLnBrk="1" hangingPunct="1"/>
            <a:r>
              <a:rPr lang="en-US" sz="3600" dirty="0"/>
              <a:t>High-density, mainly Fe and Ni</a:t>
            </a:r>
          </a:p>
          <a:p>
            <a:pPr eaLnBrk="1" hangingPunct="1">
              <a:buFont typeface="Wingdings" pitchFamily="2" charset="2"/>
              <a:buNone/>
            </a:pPr>
            <a:endParaRPr lang="en-US" sz="36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00201"/>
            <a:ext cx="4343400" cy="4800599"/>
          </a:xfrm>
        </p:spPr>
      </p:pic>
    </p:spTree>
    <p:extLst>
      <p:ext uri="{BB962C8B-B14F-4D97-AF65-F5344CB8AC3E}">
        <p14:creationId xmlns:p14="http://schemas.microsoft.com/office/powerpoint/2010/main" val="1716418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dirty="0" smtClean="0"/>
              <a:t>Physical Properties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676400" y="1600200"/>
            <a:ext cx="4343400" cy="5029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FF66FF"/>
                </a:solidFill>
              </a:rPr>
              <a:t>Crust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Cool, rigid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Ranges from 4 - 60 km (2.5 – 37 mi.)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FF66FF"/>
                </a:solidFill>
              </a:rPr>
              <a:t>Lithosphere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Cool, rigid, brittle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Surface to about 100 km (62 miles)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FF66FF"/>
                </a:solidFill>
              </a:rPr>
              <a:t>Asthenosphere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Warm, plastic, able to flow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From 100 km to 700 km (430 miles)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5" name="Picture 4" descr="01_1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1" y="1143000"/>
            <a:ext cx="4267199" cy="556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1159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mtClean="0"/>
              <a:t>Physical Properties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66FF"/>
                </a:solidFill>
              </a:rPr>
              <a:t>Mesosphere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Temperature increases with depth, rigid, brittle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From 700 km to 2885 km (1290 miles)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66FF"/>
                </a:solidFill>
              </a:rPr>
              <a:t>Outer Core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Warm, liquid, able to flow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From 2885 km to  5155 km (1410 miles)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99FF"/>
                </a:solidFill>
              </a:rPr>
              <a:t>Inner Core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Hot, solid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From 5155 km to 6371 km (755 miles)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solidFill>
                <a:srgbClr val="CC66F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solidFill>
                <a:srgbClr val="CC66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01_1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1219200"/>
            <a:ext cx="4572000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7886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farm8.staticflickr.com/7152/6490409337_5f08edd145_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8" y="486888"/>
            <a:ext cx="11020301" cy="621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8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015" y="138783"/>
            <a:ext cx="4350623" cy="31038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403" y="195195"/>
            <a:ext cx="5976870" cy="50465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062" y="3242592"/>
            <a:ext cx="5762625" cy="361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1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Boundary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Transform</a:t>
            </a:r>
          </a:p>
          <a:p>
            <a:r>
              <a:rPr lang="en-US" sz="4400" b="1" dirty="0"/>
              <a:t>Convergent</a:t>
            </a:r>
          </a:p>
          <a:p>
            <a:r>
              <a:rPr lang="en-US" sz="4400" b="1" dirty="0"/>
              <a:t>Divergent</a:t>
            </a:r>
          </a:p>
        </p:txBody>
      </p:sp>
    </p:spTree>
    <p:extLst>
      <p:ext uri="{BB962C8B-B14F-4D97-AF65-F5344CB8AC3E}">
        <p14:creationId xmlns:p14="http://schemas.microsoft.com/office/powerpoint/2010/main" val="119825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1" y="2857500"/>
            <a:ext cx="66008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1143000"/>
          </a:xfrm>
        </p:spPr>
        <p:txBody>
          <a:bodyPr/>
          <a:lstStyle/>
          <a:p>
            <a:r>
              <a:rPr lang="en-US" dirty="0"/>
              <a:t>Boundary types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752600"/>
            <a:ext cx="8229600" cy="4495800"/>
          </a:xfrm>
        </p:spPr>
        <p:txBody>
          <a:bodyPr/>
          <a:lstStyle/>
          <a:p>
            <a:r>
              <a:rPr lang="en-US" dirty="0"/>
              <a:t>Transform boundaries</a:t>
            </a:r>
          </a:p>
          <a:p>
            <a:pPr lvl="2"/>
            <a:r>
              <a:rPr lang="en-US" dirty="0"/>
              <a:t>Two plate slide past each other</a:t>
            </a:r>
          </a:p>
          <a:p>
            <a:pPr lvl="2"/>
            <a:r>
              <a:rPr lang="en-US" dirty="0"/>
              <a:t>Lots of earthquakes</a:t>
            </a:r>
          </a:p>
        </p:txBody>
      </p:sp>
    </p:spTree>
    <p:extLst>
      <p:ext uri="{BB962C8B-B14F-4D97-AF65-F5344CB8AC3E}">
        <p14:creationId xmlns:p14="http://schemas.microsoft.com/office/powerpoint/2010/main" val="390876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Transform boundaries</a:t>
            </a:r>
          </a:p>
        </p:txBody>
      </p:sp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143000"/>
            <a:ext cx="42227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4468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219200"/>
            <a:ext cx="8229600" cy="4495800"/>
          </a:xfrm>
        </p:spPr>
        <p:txBody>
          <a:bodyPr/>
          <a:lstStyle/>
          <a:p>
            <a:r>
              <a:rPr lang="en-US" sz="4000" dirty="0"/>
              <a:t>Divergent </a:t>
            </a:r>
            <a:r>
              <a:rPr lang="en-US" sz="4000" dirty="0" smtClean="0"/>
              <a:t>Boundaries/Spreading zone</a:t>
            </a:r>
            <a:endParaRPr lang="en-US" sz="4000" dirty="0"/>
          </a:p>
          <a:p>
            <a:pPr lvl="2"/>
            <a:r>
              <a:rPr lang="en-US" b="1" dirty="0"/>
              <a:t>Plates move away from each other.</a:t>
            </a:r>
          </a:p>
          <a:p>
            <a:pPr lvl="2"/>
            <a:r>
              <a:rPr lang="en-US" dirty="0"/>
              <a:t>Most are in the ocean</a:t>
            </a:r>
          </a:p>
          <a:p>
            <a:pPr lvl="3"/>
            <a:r>
              <a:rPr lang="en-US" b="1" dirty="0"/>
              <a:t>Cause mid ocean ridges</a:t>
            </a:r>
          </a:p>
          <a:p>
            <a:pPr lvl="2"/>
            <a:r>
              <a:rPr lang="en-US" b="1" dirty="0"/>
              <a:t>When on land the form a Rift Valley</a:t>
            </a:r>
          </a:p>
          <a:p>
            <a:pPr lvl="3"/>
            <a:r>
              <a:rPr lang="en-US" dirty="0"/>
              <a:t>Great Rift Valley in east Africa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8229600" cy="1143000"/>
          </a:xfrm>
          <a:noFill/>
          <a:ln/>
        </p:spPr>
        <p:txBody>
          <a:bodyPr/>
          <a:lstStyle/>
          <a:p>
            <a:r>
              <a:rPr lang="en-US"/>
              <a:t>Boundary types</a:t>
            </a:r>
          </a:p>
        </p:txBody>
      </p:sp>
    </p:spTree>
    <p:extLst>
      <p:ext uri="{BB962C8B-B14F-4D97-AF65-F5344CB8AC3E}">
        <p14:creationId xmlns:p14="http://schemas.microsoft.com/office/powerpoint/2010/main" val="87465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3058" y="65867"/>
            <a:ext cx="10515600" cy="1325563"/>
          </a:xfrm>
        </p:spPr>
        <p:txBody>
          <a:bodyPr/>
          <a:lstStyle/>
          <a:p>
            <a:r>
              <a:rPr lang="en-US" dirty="0"/>
              <a:t>Divergent Boundaries</a:t>
            </a: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219201"/>
            <a:ext cx="9144000" cy="560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07831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Divergent Boundaries</a:t>
            </a: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7620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9050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2819400"/>
            <a:ext cx="4267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9762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Convergent </a:t>
            </a:r>
            <a:r>
              <a:rPr lang="en-US" dirty="0" smtClean="0"/>
              <a:t>Boundaries/Subduction zone</a:t>
            </a: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Plates move toward each other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lvl="2"/>
            <a:r>
              <a:rPr lang="en-US" sz="2400" dirty="0"/>
              <a:t>More dense plate dives under less dense plate</a:t>
            </a:r>
          </a:p>
          <a:p>
            <a:pPr lvl="4"/>
            <a:r>
              <a:rPr lang="en-US" sz="2400" dirty="0"/>
              <a:t>Oceanic plates are more dense then continental plates</a:t>
            </a:r>
          </a:p>
          <a:p>
            <a:pPr lvl="3"/>
            <a:r>
              <a:rPr lang="en-US" sz="2400" dirty="0" err="1"/>
              <a:t>Subduction</a:t>
            </a:r>
            <a:r>
              <a:rPr lang="en-US" sz="2400" dirty="0"/>
              <a:t>. – often causes rising magma, volcanoes</a:t>
            </a:r>
          </a:p>
          <a:p>
            <a:pPr lvl="3"/>
            <a:r>
              <a:rPr lang="en-US" sz="2400" dirty="0"/>
              <a:t>Oceanic Trench</a:t>
            </a:r>
          </a:p>
          <a:p>
            <a:pPr lvl="2"/>
            <a:r>
              <a:rPr lang="en-US" sz="2400" dirty="0"/>
              <a:t>Two continental plate collide – neither are dense enough to sink.  What do they do instead?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29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76400"/>
            <a:ext cx="9144000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6628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/>
          <a:lstStyle/>
          <a:p>
            <a:r>
              <a:rPr lang="en-US" dirty="0" smtClean="0"/>
              <a:t>Volcanoes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700" y="1270000"/>
            <a:ext cx="10233800" cy="4351338"/>
          </a:xfrm>
        </p:spPr>
        <p:txBody>
          <a:bodyPr/>
          <a:lstStyle/>
          <a:p>
            <a:r>
              <a:rPr lang="en-US" dirty="0" smtClean="0"/>
              <a:t>Vent in the Earth’s surface</a:t>
            </a:r>
          </a:p>
          <a:p>
            <a:r>
              <a:rPr lang="en-US" dirty="0" smtClean="0"/>
              <a:t>Plates move over a geologic hot spot </a:t>
            </a:r>
          </a:p>
          <a:p>
            <a:r>
              <a:rPr lang="en-US" dirty="0" smtClean="0"/>
              <a:t>heat from the rising mantle plume melts the crust</a:t>
            </a:r>
          </a:p>
          <a:p>
            <a:r>
              <a:rPr lang="en-US" dirty="0" smtClean="0"/>
              <a:t>Over time plates move away from hot spot and leaves islands..</a:t>
            </a:r>
            <a:endParaRPr lang="en-US" dirty="0"/>
          </a:p>
        </p:txBody>
      </p:sp>
      <p:pic>
        <p:nvPicPr>
          <p:cNvPr id="1026" name="Picture 2" descr="http://maggiesscienceconnection.weebly.com/uploads/5/1/0/5/5105330/954729817.jpg?8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3479800"/>
            <a:ext cx="8448675" cy="325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08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82" y="186995"/>
            <a:ext cx="10515600" cy="82240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Isostasy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082" y="1131866"/>
            <a:ext cx="10233800" cy="4351338"/>
          </a:xfrm>
        </p:spPr>
        <p:txBody>
          <a:bodyPr/>
          <a:lstStyle/>
          <a:p>
            <a:r>
              <a:rPr lang="en-US" dirty="0" smtClean="0"/>
              <a:t>Mechanisms by which areas of the earth’s crust rise or subside until their masses are in balance on the mantle.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8" name="Picture 4" descr="http://www.bgs.ac.uk/discoveringGeology/climateChange/general/images/isostaticUpli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657" y="2079171"/>
            <a:ext cx="4124325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805" y="1816925"/>
            <a:ext cx="4714504" cy="480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a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754563"/>
          </a:xfrm>
        </p:spPr>
        <p:txBody>
          <a:bodyPr/>
          <a:lstStyle/>
          <a:p>
            <a:r>
              <a:rPr lang="en-US" dirty="0" smtClean="0"/>
              <a:t>As world maps became complete and more accurate, observant individuals were intrigued by the shapes of the continents on either side of the Atlantic Ocean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88" y="2838203"/>
            <a:ext cx="8809512" cy="36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8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07" y="317624"/>
            <a:ext cx="10515600" cy="1325563"/>
          </a:xfrm>
        </p:spPr>
        <p:txBody>
          <a:bodyPr>
            <a:noAutofit/>
          </a:bodyPr>
          <a:lstStyle/>
          <a:p>
            <a:r>
              <a:rPr lang="en-US" sz="3600" dirty="0"/>
              <a:t>Isostasy controls the regional elevations of continents and ocean floors in accordance with the </a:t>
            </a:r>
            <a:r>
              <a:rPr lang="en-US" sz="3600" dirty="0">
                <a:hlinkClick r:id="rId2"/>
              </a:rPr>
              <a:t>densities</a:t>
            </a:r>
            <a:r>
              <a:rPr lang="en-US" sz="3600" dirty="0"/>
              <a:t> of their underlying rocks.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6" descr="http://www.seafriends.org.nz/oceano/ocean1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169" y="1825624"/>
            <a:ext cx="8752114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26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Questions  today: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the theory of plate tectonics?</a:t>
            </a:r>
          </a:p>
          <a:p>
            <a:r>
              <a:rPr lang="en-US" sz="3600" dirty="0" smtClean="0"/>
              <a:t>What are some environmental consequences of the tectonic cycle?</a:t>
            </a:r>
          </a:p>
          <a:p>
            <a:r>
              <a:rPr lang="en-US" sz="3600" dirty="0" smtClean="0"/>
              <a:t>How do earthquakes and volcanoes occur?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3858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2138"/>
            <a:ext cx="10191404" cy="611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18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media.nationalgeographic.org/assets/photos/000/284/2848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059" y="1825625"/>
            <a:ext cx="613045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79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39437" y="370115"/>
            <a:ext cx="8226425" cy="1143000"/>
          </a:xfrm>
        </p:spPr>
        <p:txBody>
          <a:bodyPr/>
          <a:lstStyle/>
          <a:p>
            <a:r>
              <a:rPr lang="en-US" u="sng" dirty="0"/>
              <a:t>Alfred Wegener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39437" y="1513115"/>
            <a:ext cx="5954485" cy="4811485"/>
          </a:xfrm>
        </p:spPr>
        <p:txBody>
          <a:bodyPr/>
          <a:lstStyle/>
          <a:p>
            <a:r>
              <a:rPr lang="en-US" b="1" u="sng" dirty="0" smtClean="0"/>
              <a:t>Came up with the idea of continental drift, </a:t>
            </a:r>
            <a:r>
              <a:rPr lang="en-US" b="1" dirty="0" smtClean="0"/>
              <a:t>and </a:t>
            </a:r>
            <a:r>
              <a:rPr lang="en-US" b="1" dirty="0"/>
              <a:t>that the continents where once one big continent. (1912)</a:t>
            </a:r>
          </a:p>
          <a:p>
            <a:endParaRPr lang="en-US" b="1" dirty="0"/>
          </a:p>
          <a:p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      </a:t>
            </a:r>
            <a:r>
              <a:rPr lang="en-US" b="1" u="sng" dirty="0"/>
              <a:t>Pangaea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7862" y="556161"/>
            <a:ext cx="40195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pang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3823" y="3336966"/>
            <a:ext cx="4488873" cy="325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994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Evidence to support????</a:t>
            </a:r>
          </a:p>
          <a:p>
            <a:r>
              <a:rPr lang="en-US" sz="3200" dirty="0" smtClean="0"/>
              <a:t>Jigsaw puzzle</a:t>
            </a:r>
          </a:p>
          <a:p>
            <a:r>
              <a:rPr lang="en-US" sz="3200" dirty="0" smtClean="0"/>
              <a:t>Rock formations</a:t>
            </a:r>
          </a:p>
          <a:p>
            <a:r>
              <a:rPr lang="en-US" sz="3200" dirty="0" smtClean="0"/>
              <a:t>Fossils</a:t>
            </a:r>
          </a:p>
          <a:p>
            <a:r>
              <a:rPr lang="en-US" sz="3200" dirty="0" smtClean="0"/>
              <a:t>Climate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5667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b="1" dirty="0"/>
              <a:t>Jigsaw puzzle </a:t>
            </a:r>
            <a:r>
              <a:rPr lang="en-US" sz="2800" dirty="0"/>
              <a:t>– when the continents were moved back together their edges matched up like a jigsaw puzzle.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2743200" y="28956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lnSpc>
                <a:spcPct val="80000"/>
              </a:lnSpc>
              <a:spcBef>
                <a:spcPct val="20000"/>
              </a:spcBef>
            </a:pPr>
            <a:endParaRPr 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00" y="1567543"/>
            <a:ext cx="9496540" cy="46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2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609600" indent="-609600"/>
            <a:r>
              <a:rPr lang="en-US" sz="2800" b="1" dirty="0"/>
              <a:t>Rock formations </a:t>
            </a:r>
            <a:r>
              <a:rPr lang="en-US" sz="2800" dirty="0"/>
              <a:t>– mountain ranges and coal fields line up when the continents are moved back together.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1849" y="1792014"/>
            <a:ext cx="5025216" cy="4351338"/>
          </a:xfrm>
        </p:spPr>
        <p:txBody>
          <a:bodyPr>
            <a:normAutofit/>
          </a:bodyPr>
          <a:lstStyle/>
          <a:p>
            <a:pPr lvl="2"/>
            <a:r>
              <a:rPr lang="en-US" sz="3600" b="1" dirty="0"/>
              <a:t>Mountain range </a:t>
            </a:r>
            <a:r>
              <a:rPr lang="en-US" sz="3600" dirty="0"/>
              <a:t>in south Africa lines up with a range in Argentina.</a:t>
            </a:r>
          </a:p>
          <a:p>
            <a:pPr lvl="2"/>
            <a:r>
              <a:rPr lang="en-US" sz="3600" dirty="0"/>
              <a:t>European </a:t>
            </a:r>
            <a:r>
              <a:rPr lang="en-US" sz="3600" b="1" dirty="0"/>
              <a:t>coal fields </a:t>
            </a:r>
            <a:r>
              <a:rPr lang="en-US" sz="3600" dirty="0"/>
              <a:t>line up with coal fields in North America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10243" name="Picture 5" descr="rxsimi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5216" y="1656556"/>
            <a:ext cx="5511392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595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1141</Words>
  <Application>Microsoft Office PowerPoint</Application>
  <PresentationFormat>Widescreen</PresentationFormat>
  <Paragraphs>201</Paragraphs>
  <Slides>53</Slides>
  <Notes>5</Notes>
  <HiddenSlides>14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Book Antiqua</vt:lpstr>
      <vt:lpstr>Calibri</vt:lpstr>
      <vt:lpstr>Corbel</vt:lpstr>
      <vt:lpstr>Lucida Grande</vt:lpstr>
      <vt:lpstr>Wingdings</vt:lpstr>
      <vt:lpstr>Depth</vt:lpstr>
      <vt:lpstr>Plate Tectonics</vt:lpstr>
      <vt:lpstr>PowerPoint Presentation</vt:lpstr>
      <vt:lpstr>What is it?</vt:lpstr>
      <vt:lpstr>PowerPoint Presentation</vt:lpstr>
      <vt:lpstr>History of a Theory</vt:lpstr>
      <vt:lpstr>Alfred Wegener</vt:lpstr>
      <vt:lpstr>Theory</vt:lpstr>
      <vt:lpstr>Jigsaw puzzle – when the continents were moved back together their edges matched up like a jigsaw puzzle. </vt:lpstr>
      <vt:lpstr>Rock formations – mountain ranges and coal fields line up when the continents are moved back together.</vt:lpstr>
      <vt:lpstr>  Fossils – non-aquatic animals and plant fossils have been found on continents separated by water. </vt:lpstr>
      <vt:lpstr>PowerPoint Presentation</vt:lpstr>
      <vt:lpstr>Climate</vt:lpstr>
      <vt:lpstr>PowerPoint Presentation</vt:lpstr>
      <vt:lpstr>PowerPoint Presentation</vt:lpstr>
      <vt:lpstr>It all added up.</vt:lpstr>
      <vt:lpstr>Wegener’s Pangaea</vt:lpstr>
      <vt:lpstr>Wegener went public</vt:lpstr>
      <vt:lpstr>PowerPoint Presentation</vt:lpstr>
      <vt:lpstr>The Big Hole</vt:lpstr>
      <vt:lpstr>WAR II </vt:lpstr>
      <vt:lpstr>Mid Ocean Ridge</vt:lpstr>
      <vt:lpstr>Harry Hess</vt:lpstr>
      <vt:lpstr>Harry Hess – Sea Floor Spreading</vt:lpstr>
      <vt:lpstr>Evidence to support Sea Floor Spreading</vt:lpstr>
      <vt:lpstr>Evidence to support Sea Floor Spreading</vt:lpstr>
      <vt:lpstr>Evidence to support Sea Floor Spreading</vt:lpstr>
      <vt:lpstr>Evidence to support Sea Floor Spreading</vt:lpstr>
      <vt:lpstr>PowerPoint Presentation</vt:lpstr>
      <vt:lpstr>Earth's Layers</vt:lpstr>
      <vt:lpstr>PowerPoint Presentation</vt:lpstr>
      <vt:lpstr>PowerPoint Presentation</vt:lpstr>
      <vt:lpstr>PowerPoint Presentation</vt:lpstr>
      <vt:lpstr>So…</vt:lpstr>
      <vt:lpstr>PowerPoint Presentation</vt:lpstr>
      <vt:lpstr>Density stratification</vt:lpstr>
      <vt:lpstr>Chemical composition</vt:lpstr>
      <vt:lpstr>Physical Properties</vt:lpstr>
      <vt:lpstr>Physical Properties</vt:lpstr>
      <vt:lpstr>PowerPoint Presentation</vt:lpstr>
      <vt:lpstr>Boundary Types</vt:lpstr>
      <vt:lpstr>Boundary types</vt:lpstr>
      <vt:lpstr>Transform boundaries</vt:lpstr>
      <vt:lpstr>Boundary types</vt:lpstr>
      <vt:lpstr>Divergent Boundaries</vt:lpstr>
      <vt:lpstr>Divergent Boundaries</vt:lpstr>
      <vt:lpstr>Convergent Boundaries/Subduction zone</vt:lpstr>
      <vt:lpstr>PowerPoint Presentation</vt:lpstr>
      <vt:lpstr>Volcanoes</vt:lpstr>
      <vt:lpstr>Isostasy</vt:lpstr>
      <vt:lpstr>Isostasy controls the regional elevations of continents and ocean floors in accordance with the densities of their underlying rocks. </vt:lpstr>
      <vt:lpstr>Key Questions  today:</vt:lpstr>
      <vt:lpstr>PowerPoint Presentation</vt:lpstr>
      <vt:lpstr>PowerPoint Presentation</vt:lpstr>
    </vt:vector>
  </TitlesOfParts>
  <Company>WASD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Foster Jennifer</dc:creator>
  <cp:lastModifiedBy>Foster Jennifer</cp:lastModifiedBy>
  <cp:revision>17</cp:revision>
  <dcterms:created xsi:type="dcterms:W3CDTF">2015-11-16T20:27:14Z</dcterms:created>
  <dcterms:modified xsi:type="dcterms:W3CDTF">2017-11-29T22:27:06Z</dcterms:modified>
</cp:coreProperties>
</file>