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104E1E-DEFC-4E58-9A62-7C5909569E4F}"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130953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04E1E-DEFC-4E58-9A62-7C5909569E4F}"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197391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04E1E-DEFC-4E58-9A62-7C5909569E4F}"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324228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04E1E-DEFC-4E58-9A62-7C5909569E4F}"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3691691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104E1E-DEFC-4E58-9A62-7C5909569E4F}"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3663357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104E1E-DEFC-4E58-9A62-7C5909569E4F}"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279870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104E1E-DEFC-4E58-9A62-7C5909569E4F}"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355232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04E1E-DEFC-4E58-9A62-7C5909569E4F}"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91222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04E1E-DEFC-4E58-9A62-7C5909569E4F}"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3983343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104E1E-DEFC-4E58-9A62-7C5909569E4F}"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299546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104E1E-DEFC-4E58-9A62-7C5909569E4F}"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B4CA9-3C2F-466C-967A-45AD854FE808}" type="slidenum">
              <a:rPr lang="en-US" smtClean="0"/>
              <a:t>‹#›</a:t>
            </a:fld>
            <a:endParaRPr lang="en-US"/>
          </a:p>
        </p:txBody>
      </p:sp>
    </p:spTree>
    <p:extLst>
      <p:ext uri="{BB962C8B-B14F-4D97-AF65-F5344CB8AC3E}">
        <p14:creationId xmlns:p14="http://schemas.microsoft.com/office/powerpoint/2010/main" val="187369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04E1E-DEFC-4E58-9A62-7C5909569E4F}" type="datetimeFigureOut">
              <a:rPr lang="en-US" smtClean="0"/>
              <a:t>9/12/2017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B4CA9-3C2F-466C-967A-45AD854FE808}" type="slidenum">
              <a:rPr lang="en-US" smtClean="0"/>
              <a:t>‹#›</a:t>
            </a:fld>
            <a:endParaRPr lang="en-US"/>
          </a:p>
        </p:txBody>
      </p:sp>
    </p:spTree>
    <p:extLst>
      <p:ext uri="{BB962C8B-B14F-4D97-AF65-F5344CB8AC3E}">
        <p14:creationId xmlns:p14="http://schemas.microsoft.com/office/powerpoint/2010/main" val="2280735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85889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6969" y="428625"/>
            <a:ext cx="7358063" cy="5536406"/>
          </a:xfrm>
        </p:spPr>
        <p:txBody>
          <a:bodyPr/>
          <a:lstStyle/>
          <a:p>
            <a:pPr marL="0" indent="0">
              <a:buNone/>
            </a:pPr>
            <a:r>
              <a:rPr lang="en-US" sz="1969" dirty="0"/>
              <a:t>The difference between an environmentalist and an environmental scientist </a:t>
            </a:r>
            <a:r>
              <a:rPr lang="en-US" sz="1969" dirty="0"/>
              <a:t>is:</a:t>
            </a:r>
            <a:endParaRPr lang="en-US" sz="1969" dirty="0"/>
          </a:p>
          <a:p>
            <a:pPr marL="0" indent="0">
              <a:buNone/>
            </a:pPr>
            <a:r>
              <a:rPr lang="en-US" sz="1687" dirty="0"/>
              <a:t>a.	negligible because both care about Earth.	</a:t>
            </a:r>
          </a:p>
          <a:p>
            <a:pPr marL="0" indent="0">
              <a:buNone/>
            </a:pPr>
            <a:r>
              <a:rPr lang="en-US" sz="1687" dirty="0"/>
              <a:t>b.	that an environmentalist is involved in a social movement; whereas an environmental scientist is concerned with the methods of science.	</a:t>
            </a:r>
          </a:p>
          <a:p>
            <a:pPr marL="0" indent="0">
              <a:buNone/>
            </a:pPr>
            <a:r>
              <a:rPr lang="en-US" sz="1687" dirty="0"/>
              <a:t>c.	that an environmental scientist has a background in biology and chemistry; whereas, an environmentalist studies the humanities.	</a:t>
            </a:r>
          </a:p>
          <a:p>
            <a:pPr marL="0" indent="0">
              <a:buNone/>
            </a:pPr>
            <a:r>
              <a:rPr lang="en-US" sz="1687" dirty="0"/>
              <a:t>d.	an environmentalist is generally a radical.	</a:t>
            </a:r>
          </a:p>
          <a:p>
            <a:pPr marL="0" indent="0">
              <a:buNone/>
            </a:pPr>
            <a:r>
              <a:rPr lang="en-US" sz="1687" dirty="0"/>
              <a:t>e.	an environmentalist is involved in a social movement; whereas, an environmental scientist is concerned with politics.</a:t>
            </a:r>
          </a:p>
          <a:p>
            <a:pPr marL="0" indent="0">
              <a:buNone/>
            </a:pPr>
            <a:endParaRPr lang="en-US" dirty="0"/>
          </a:p>
        </p:txBody>
      </p:sp>
    </p:spTree>
    <p:extLst>
      <p:ext uri="{BB962C8B-B14F-4D97-AF65-F5344CB8AC3E}">
        <p14:creationId xmlns:p14="http://schemas.microsoft.com/office/powerpoint/2010/main" val="4255494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Fifteen hundred acres is closest to _____ hectares. (1 hectare = 2.47 acres)</a:t>
            </a:r>
          </a:p>
          <a:p>
            <a:pPr marL="0" indent="0">
              <a:buNone/>
            </a:pPr>
            <a:r>
              <a:rPr lang="en-US" dirty="0"/>
              <a:t>a.	300	</a:t>
            </a:r>
          </a:p>
          <a:p>
            <a:pPr marL="0" indent="0">
              <a:buNone/>
            </a:pPr>
            <a:r>
              <a:rPr lang="en-US" dirty="0"/>
              <a:t>b.	6000	</a:t>
            </a:r>
          </a:p>
          <a:p>
            <a:pPr marL="0" indent="0">
              <a:buNone/>
            </a:pPr>
            <a:r>
              <a:rPr lang="en-US" dirty="0"/>
              <a:t>c.	60	</a:t>
            </a:r>
          </a:p>
          <a:p>
            <a:pPr marL="0" indent="0">
              <a:buNone/>
            </a:pPr>
            <a:r>
              <a:rPr lang="en-US" dirty="0"/>
              <a:t>d.	3000	</a:t>
            </a:r>
          </a:p>
          <a:p>
            <a:pPr marL="0" indent="0">
              <a:buNone/>
            </a:pPr>
            <a:r>
              <a:rPr lang="en-US" dirty="0"/>
              <a:t>e.	600</a:t>
            </a:r>
          </a:p>
          <a:p>
            <a:endParaRPr lang="en-US" dirty="0"/>
          </a:p>
        </p:txBody>
      </p:sp>
    </p:spTree>
    <p:extLst>
      <p:ext uri="{BB962C8B-B14F-4D97-AF65-F5344CB8AC3E}">
        <p14:creationId xmlns:p14="http://schemas.microsoft.com/office/powerpoint/2010/main" val="28102536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1969" dirty="0"/>
              <a:t>Water is a good solvent. This statement explains which of the following phenomena?</a:t>
            </a:r>
          </a:p>
          <a:p>
            <a:pPr marL="0" indent="0">
              <a:buNone/>
            </a:pPr>
            <a:r>
              <a:rPr lang="en-US" sz="1687" dirty="0"/>
              <a:t>I. High concentrations of dissolved ions in seawater.</a:t>
            </a:r>
          </a:p>
          <a:p>
            <a:pPr marL="0" indent="0">
              <a:buNone/>
            </a:pPr>
            <a:r>
              <a:rPr lang="en-US" sz="1687" dirty="0"/>
              <a:t>II. Capacity of living organisms to store many types of molecules in solution in their cells.</a:t>
            </a:r>
          </a:p>
          <a:p>
            <a:pPr marL="0" indent="0">
              <a:buNone/>
            </a:pPr>
            <a:r>
              <a:rPr lang="en-US" sz="1687" dirty="0"/>
              <a:t>III. Easy transport of toxic substances through the environment.</a:t>
            </a:r>
          </a:p>
          <a:p>
            <a:pPr marL="0" indent="0">
              <a:buNone/>
            </a:pPr>
            <a:r>
              <a:rPr lang="en-US" sz="1687" dirty="0"/>
              <a:t>a.	I only.	</a:t>
            </a:r>
          </a:p>
          <a:p>
            <a:pPr marL="0" indent="0">
              <a:buNone/>
            </a:pPr>
            <a:r>
              <a:rPr lang="en-US" sz="1687" dirty="0"/>
              <a:t>b.	II only	</a:t>
            </a:r>
          </a:p>
          <a:p>
            <a:pPr marL="0" indent="0">
              <a:buNone/>
            </a:pPr>
            <a:r>
              <a:rPr lang="en-US" sz="1687" dirty="0"/>
              <a:t>c.	I and II.	</a:t>
            </a:r>
          </a:p>
          <a:p>
            <a:pPr marL="0" indent="0">
              <a:buNone/>
            </a:pPr>
            <a:r>
              <a:rPr lang="en-US" sz="1687" dirty="0"/>
              <a:t>d.	I and III.	</a:t>
            </a:r>
          </a:p>
          <a:p>
            <a:pPr marL="0" indent="0">
              <a:buNone/>
            </a:pPr>
            <a:r>
              <a:rPr lang="en-US" sz="1687" dirty="0"/>
              <a:t>e.	I, II, and III.</a:t>
            </a:r>
          </a:p>
          <a:p>
            <a:endParaRPr lang="en-US" dirty="0"/>
          </a:p>
        </p:txBody>
      </p:sp>
    </p:spTree>
    <p:extLst>
      <p:ext uri="{BB962C8B-B14F-4D97-AF65-F5344CB8AC3E}">
        <p14:creationId xmlns:p14="http://schemas.microsoft.com/office/powerpoint/2010/main" val="3136471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1969" dirty="0"/>
              <a:t>Use Passage 1-1. Several setups of each treatment are prepared to fulfill a very important requirement of scientific experimentation, specifically the need for</a:t>
            </a:r>
          </a:p>
          <a:p>
            <a:pPr marL="0" indent="0">
              <a:buNone/>
            </a:pPr>
            <a:r>
              <a:rPr lang="en-US" sz="1687" dirty="0"/>
              <a:t>a.	replication.	</a:t>
            </a:r>
          </a:p>
          <a:p>
            <a:pPr marL="0" indent="0">
              <a:buNone/>
            </a:pPr>
            <a:r>
              <a:rPr lang="en-US" sz="1687" dirty="0"/>
              <a:t>b.	constants.	</a:t>
            </a:r>
          </a:p>
          <a:p>
            <a:pPr marL="0" indent="0">
              <a:buNone/>
            </a:pPr>
            <a:r>
              <a:rPr lang="en-US" sz="1687" dirty="0"/>
              <a:t>c.	a control.	</a:t>
            </a:r>
          </a:p>
          <a:p>
            <a:pPr marL="0" indent="0">
              <a:buNone/>
            </a:pPr>
            <a:r>
              <a:rPr lang="en-US" sz="1687" dirty="0"/>
              <a:t>d.	an independent variable.	</a:t>
            </a:r>
          </a:p>
          <a:p>
            <a:pPr marL="0" indent="0">
              <a:buNone/>
            </a:pPr>
            <a:r>
              <a:rPr lang="en-US" sz="1687" dirty="0"/>
              <a:t>e.	a dependent variable.</a:t>
            </a:r>
          </a:p>
          <a:p>
            <a:endParaRPr lang="en-US" dirty="0"/>
          </a:p>
        </p:txBody>
      </p:sp>
    </p:spTree>
    <p:extLst>
      <p:ext uri="{BB962C8B-B14F-4D97-AF65-F5344CB8AC3E}">
        <p14:creationId xmlns:p14="http://schemas.microsoft.com/office/powerpoint/2010/main" val="40487076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1687" dirty="0"/>
              <a:t>A dishwasher uses 700 watts each time it is run.  The cycle takes one hour.  It is run 150 times per year. How much energy can be saved in one year if the dishwasher is replaced by a more efficient model that uses only 500 watts each time it is run?  Assume the frequency of use is the same.</a:t>
            </a:r>
          </a:p>
          <a:p>
            <a:pPr marL="0" indent="0">
              <a:buNone/>
            </a:pPr>
            <a:r>
              <a:rPr lang="en-US" sz="1687" dirty="0"/>
              <a:t>a.	30 MJ	</a:t>
            </a:r>
          </a:p>
          <a:p>
            <a:pPr marL="0" indent="0">
              <a:buNone/>
            </a:pPr>
            <a:r>
              <a:rPr lang="en-US" sz="1687" dirty="0"/>
              <a:t>b.	30,000 kWh	</a:t>
            </a:r>
          </a:p>
          <a:p>
            <a:pPr marL="0" indent="0">
              <a:buNone/>
            </a:pPr>
            <a:r>
              <a:rPr lang="en-US" sz="1687" dirty="0"/>
              <a:t>c.	30,000 J	</a:t>
            </a:r>
          </a:p>
          <a:p>
            <a:pPr marL="0" indent="0">
              <a:buNone/>
            </a:pPr>
            <a:r>
              <a:rPr lang="en-US" sz="1687" dirty="0"/>
              <a:t>d.	30 kWh	</a:t>
            </a:r>
          </a:p>
          <a:p>
            <a:pPr marL="0" indent="0">
              <a:buNone/>
            </a:pPr>
            <a:r>
              <a:rPr lang="en-US" sz="1687" dirty="0"/>
              <a:t>e.	45 kWh</a:t>
            </a:r>
          </a:p>
          <a:p>
            <a:endParaRPr lang="en-US" dirty="0"/>
          </a:p>
        </p:txBody>
      </p:sp>
    </p:spTree>
    <p:extLst>
      <p:ext uri="{BB962C8B-B14F-4D97-AF65-F5344CB8AC3E}">
        <p14:creationId xmlns:p14="http://schemas.microsoft.com/office/powerpoint/2010/main" val="399613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West Ada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Foster Jennifer</dc:creator>
  <cp:lastModifiedBy>Foster Jennifer</cp:lastModifiedBy>
  <cp:revision>1</cp:revision>
  <dcterms:created xsi:type="dcterms:W3CDTF">2017-09-12T21:30:32Z</dcterms:created>
  <dcterms:modified xsi:type="dcterms:W3CDTF">2017-09-12T21:30:55Z</dcterms:modified>
</cp:coreProperties>
</file>